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317" r:id="rId2"/>
    <p:sldId id="318" r:id="rId3"/>
    <p:sldId id="319" r:id="rId4"/>
    <p:sldId id="270" r:id="rId5"/>
    <p:sldId id="320" r:id="rId6"/>
    <p:sldId id="283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7" r:id="rId23"/>
    <p:sldId id="338" r:id="rId24"/>
    <p:sldId id="339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5pPr>
    <a:lvl6pPr marL="22860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6pPr>
    <a:lvl7pPr marL="27432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7pPr>
    <a:lvl8pPr marL="32004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8pPr>
    <a:lvl9pPr marL="36576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35C"/>
    <a:srgbClr val="9BD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4" autoAdjust="0"/>
    <p:restoredTop sz="94660"/>
  </p:normalViewPr>
  <p:slideViewPr>
    <p:cSldViewPr snapToGrid="0">
      <p:cViewPr varScale="1">
        <p:scale>
          <a:sx n="95" d="100"/>
          <a:sy n="95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344418"/>
            <a:ext cx="12217500" cy="151358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984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6" name="Picture 9" descr="Morneau Shepell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82" y="473791"/>
            <a:ext cx="3409463" cy="68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241189"/>
            <a:ext cx="7274138" cy="7260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3375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 de la présentation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490" y="917173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lang="en-US" sz="1406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Nom, position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3490" y="109877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63490" y="133360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4"/>
          <a:stretch/>
        </p:blipFill>
        <p:spPr>
          <a:xfrm>
            <a:off x="0" y="1606746"/>
            <a:ext cx="12217500" cy="4682045"/>
          </a:xfrm>
          <a:prstGeom prst="rect">
            <a:avLst/>
          </a:prstGeom>
        </p:spPr>
      </p:pic>
      <p:pic>
        <p:nvPicPr>
          <p:cNvPr id="17" name="Picture 16" descr="MS_Descriptor-FR-white.png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0" y="6621222"/>
            <a:ext cx="4792500" cy="134639"/>
          </a:xfrm>
          <a:prstGeom prst="rect">
            <a:avLst/>
          </a:prstGeom>
        </p:spPr>
      </p:pic>
      <p:pic>
        <p:nvPicPr>
          <p:cNvPr id="18" name="Picture 17" descr="MS-BNP_FR-Oran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98" y="6409342"/>
            <a:ext cx="3408750" cy="3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710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Dro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270090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8736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841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Gau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9894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6780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335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2243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1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8338" y="1856460"/>
            <a:ext cx="10660755" cy="1186028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Sommaire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Message principal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2468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2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570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53692" y="1717346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55824" y="2889667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57957" y="4061989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0" y="5234311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716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828530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54724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8837227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8837227" y="5015938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6147375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4" hasCustomPrompt="1"/>
          </p:nvPr>
        </p:nvSpPr>
        <p:spPr>
          <a:xfrm>
            <a:off x="6147375" y="5021003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176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59739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40716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6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8820422" y="345425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7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8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0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1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2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6130569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4" name="Picture Placeholder 5"/>
          <p:cNvSpPr>
            <a:spLocks noGrp="1"/>
          </p:cNvSpPr>
          <p:nvPr>
            <p:ph type="pic" sz="quarter" idx="51" hasCustomPrompt="1"/>
          </p:nvPr>
        </p:nvSpPr>
        <p:spPr>
          <a:xfrm>
            <a:off x="753660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52" hasCustomPrompt="1"/>
          </p:nvPr>
        </p:nvSpPr>
        <p:spPr>
          <a:xfrm>
            <a:off x="3443027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8" name="Picture Placeholder 5"/>
          <p:cNvSpPr>
            <a:spLocks noGrp="1"/>
          </p:cNvSpPr>
          <p:nvPr>
            <p:ph type="pic" sz="quarter" idx="53" hasCustomPrompt="1"/>
          </p:nvPr>
        </p:nvSpPr>
        <p:spPr>
          <a:xfrm>
            <a:off x="8823219" y="4322528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54" hasCustomPrompt="1"/>
          </p:nvPr>
        </p:nvSpPr>
        <p:spPr>
          <a:xfrm>
            <a:off x="8823219" y="517938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55" hasCustomPrompt="1"/>
          </p:nvPr>
        </p:nvSpPr>
        <p:spPr>
          <a:xfrm>
            <a:off x="6133367" y="4327593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1" name="Picture Placeholder 5"/>
          <p:cNvSpPr>
            <a:spLocks noGrp="1"/>
          </p:cNvSpPr>
          <p:nvPr>
            <p:ph type="pic" sz="quarter" idx="56" hasCustomPrompt="1"/>
          </p:nvPr>
        </p:nvSpPr>
        <p:spPr>
          <a:xfrm>
            <a:off x="6133367" y="518951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705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de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5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0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371092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1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7977640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76454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76454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8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76454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1" name="Text Placeholder 11"/>
          <p:cNvSpPr>
            <a:spLocks noGrp="1"/>
          </p:cNvSpPr>
          <p:nvPr>
            <p:ph type="body" sz="quarter" idx="42" hasCustomPrompt="1"/>
          </p:nvPr>
        </p:nvSpPr>
        <p:spPr>
          <a:xfrm>
            <a:off x="76454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764545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371092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6" name="Text Placeholder 11"/>
          <p:cNvSpPr>
            <a:spLocks noGrp="1"/>
          </p:cNvSpPr>
          <p:nvPr>
            <p:ph type="body" sz="quarter" idx="47" hasCustomPrompt="1"/>
          </p:nvPr>
        </p:nvSpPr>
        <p:spPr>
          <a:xfrm>
            <a:off x="7977640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7" name="Text Placeholder 11"/>
          <p:cNvSpPr>
            <a:spLocks noGrp="1"/>
          </p:cNvSpPr>
          <p:nvPr>
            <p:ph type="body" sz="quarter" idx="48" hasCustomPrompt="1"/>
          </p:nvPr>
        </p:nvSpPr>
        <p:spPr>
          <a:xfrm>
            <a:off x="437801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8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37801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9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37801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437801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7977640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2" name="Text Placeholder 11"/>
          <p:cNvSpPr>
            <a:spLocks noGrp="1"/>
          </p:cNvSpPr>
          <p:nvPr>
            <p:ph type="body" sz="quarter" idx="53" hasCustomPrompt="1"/>
          </p:nvPr>
        </p:nvSpPr>
        <p:spPr>
          <a:xfrm>
            <a:off x="7977640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7977640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7977640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856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Étude de 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247805" y="3048373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47805" y="2032621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331820" y="2096862"/>
            <a:ext cx="1824302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XX %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331820" y="3118658"/>
            <a:ext cx="1812056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 M$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931315" y="2096862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969" b="0">
                <a:solidFill>
                  <a:srgbClr val="666666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931315" y="3118658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lang="en-US" sz="1969" b="0" dirty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6" y="2020861"/>
            <a:ext cx="5201419" cy="1945665"/>
          </a:xfrm>
          <a:prstGeom prst="rect">
            <a:avLst/>
          </a:prstGeom>
        </p:spPr>
        <p:txBody>
          <a:bodyPr vert="horz" anchor="t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Défis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59364" y="4278698"/>
            <a:ext cx="10631594" cy="1861397"/>
          </a:xfrm>
          <a:prstGeom prst="rect">
            <a:avLst/>
          </a:prstGeom>
          <a:solidFill>
            <a:srgbClr val="49134C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Résultats clés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793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2368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76200" anchor="ctr"/>
          <a:lstStyle>
            <a:lvl1pPr marL="0" algn="ctr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algn="ctr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751827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661285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2368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51827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661285" y="2672405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661285" y="3393943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42368" y="5574022"/>
            <a:ext cx="10498748" cy="541363"/>
          </a:xfrm>
          <a:prstGeom prst="rect">
            <a:avLst/>
          </a:prstGeom>
          <a:solidFill>
            <a:srgbClr val="49134C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Information supplémentaire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42367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977608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11284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24808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383330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842367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2977608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511284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24808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9383330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3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9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0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8229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e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3520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54983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254983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33520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254983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833520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254983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6260541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7682004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260541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7682004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6260541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7682004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8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682110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2254983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682110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2254983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7682110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454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séparation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5040585"/>
            <a:ext cx="10612538" cy="567351"/>
          </a:xfrm>
          <a:prstGeom prst="rect">
            <a:avLst/>
          </a:prstGeom>
        </p:spPr>
        <p:txBody>
          <a:bodyPr anchor="b"/>
          <a:lstStyle>
            <a:lvl1pPr algn="l">
              <a:defRPr sz="2531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Page de séparation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9370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4" hasCustomPrompt="1"/>
          </p:nvPr>
        </p:nvSpPr>
        <p:spPr>
          <a:xfrm>
            <a:off x="992117" y="2029328"/>
            <a:ext cx="10433419" cy="392336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graphique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619769" y="3573699"/>
            <a:ext cx="2877239" cy="336718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18595" y="5965710"/>
            <a:ext cx="3836318" cy="252539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496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2" hasCustomPrompt="1"/>
          </p:nvPr>
        </p:nvSpPr>
        <p:spPr>
          <a:xfrm>
            <a:off x="771646" y="2029327"/>
            <a:ext cx="10653890" cy="398950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tableau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335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6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4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/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367507" cy="4333500"/>
          </a:xfrm>
          <a:prstGeom prst="rect">
            <a:avLst/>
          </a:prstGeom>
          <a:solidFill>
            <a:srgbClr val="F7921E"/>
          </a:solidFill>
        </p:spPr>
        <p:txBody>
          <a:bodyPr anchor="ctr" anchorCtr="1"/>
          <a:lstStyle>
            <a:lvl1pPr algn="ctr">
              <a:defRPr sz="2531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67507" y="1"/>
            <a:ext cx="10833750" cy="43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8740" y="5890020"/>
            <a:ext cx="34409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  <a:lvl2pPr marL="742950" indent="-28575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Visitez notre site : </a:t>
            </a:r>
            <a:r>
              <a:rPr lang="fr-CA" sz="1125" noProof="0" dirty="0">
                <a:solidFill>
                  <a:srgbClr val="006472"/>
                </a:solidFill>
              </a:rPr>
              <a:t>parcoursdenfant.com</a:t>
            </a:r>
          </a:p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Suivez-nous :</a:t>
            </a:r>
            <a:r>
              <a:rPr lang="fr-CA" sz="1125" baseline="0" noProof="0" dirty="0">
                <a:solidFill>
                  <a:srgbClr val="171717"/>
                </a:solidFill>
              </a:rPr>
              <a:t> </a:t>
            </a:r>
            <a:r>
              <a:rPr lang="fr-CA" sz="1125" baseline="0" noProof="0" dirty="0">
                <a:solidFill>
                  <a:srgbClr val="006472"/>
                </a:solidFill>
              </a:rPr>
              <a:t>@</a:t>
            </a:r>
            <a:r>
              <a:rPr lang="fr-CA" sz="1125" baseline="0" noProof="0" dirty="0" err="1">
                <a:solidFill>
                  <a:srgbClr val="006472"/>
                </a:solidFill>
              </a:rPr>
              <a:t>Morneau_Shepell</a:t>
            </a:r>
            <a:endParaRPr lang="fr-CA" sz="1125" noProof="0" dirty="0">
              <a:solidFill>
                <a:srgbClr val="006472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00229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330631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847188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8002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8002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8002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336386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4336386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336386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8487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marR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marL="0" marR="0" lvl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/>
              <a:t>Numéro</a:t>
            </a:r>
          </a:p>
          <a:p>
            <a:pPr lvl="0"/>
            <a:endParaRPr lang="fr-CA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78487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8487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235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8" y="1851950"/>
            <a:ext cx="106626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 baseline="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091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 -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7" y="1851950"/>
            <a:ext cx="51349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310141" y="1851950"/>
            <a:ext cx="5128624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 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433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90" y="2103126"/>
            <a:ext cx="4275671" cy="3502991"/>
          </a:xfrm>
          <a:prstGeom prst="rect">
            <a:avLst/>
          </a:prstGeom>
        </p:spPr>
        <p:txBody>
          <a:bodyPr vert="horz" tIns="0"/>
          <a:lstStyle>
            <a:lvl1pPr marL="0" indent="0"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9692" y="2103126"/>
            <a:ext cx="6145609" cy="3502991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051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89" y="4626867"/>
            <a:ext cx="10661813" cy="997288"/>
          </a:xfrm>
          <a:prstGeom prst="rect">
            <a:avLst/>
          </a:prstGeom>
        </p:spPr>
        <p:txBody>
          <a:bodyPr vert="horz" tIns="0"/>
          <a:lstStyle>
            <a:lvl1pPr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64546" y="1856459"/>
            <a:ext cx="10660755" cy="2651655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Paragraphe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103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7785" y="1851951"/>
            <a:ext cx="10562360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582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Bas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62907" y="3984998"/>
            <a:ext cx="10662828" cy="21165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2908" y="1855508"/>
            <a:ext cx="10655808" cy="2030278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59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orneau Shepell Logo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833" y="6308825"/>
            <a:ext cx="1861839" cy="3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358563" y="6313965"/>
            <a:ext cx="0" cy="549616"/>
          </a:xfrm>
          <a:prstGeom prst="line">
            <a:avLst/>
          </a:prstGeom>
          <a:noFill/>
          <a:ln w="2540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" name="ZoneTexte 5"/>
          <p:cNvSpPr txBox="1"/>
          <p:nvPr/>
        </p:nvSpPr>
        <p:spPr>
          <a:xfrm>
            <a:off x="796019" y="6381553"/>
            <a:ext cx="2510517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984" kern="0" dirty="0">
                <a:solidFill>
                  <a:srgbClr val="000000"/>
                </a:solidFill>
              </a:rPr>
              <a:t>Confidentiel – ne pas distribuer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358562" y="6382794"/>
            <a:ext cx="83343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DFD2C6A-E6DD-42F5-B4C9-30BA946B4BE1}" type="slidenum">
              <a:rPr lang="en-CA" sz="1266" smtClean="0">
                <a:solidFill>
                  <a:schemeClr val="tx1"/>
                </a:solidFill>
              </a:rPr>
              <a:pPr algn="ctr"/>
              <a:t>‹n°›</a:t>
            </a:fld>
            <a:endParaRPr lang="en-US" sz="1266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5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+mj-lt"/>
          <a:ea typeface="ＭＳ Ｐゴシック" charset="0"/>
          <a:cs typeface="ＭＳ Ｐゴシック" charset="0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93" indent="-241093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22368" indent="-200911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03643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25101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446558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21.emf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22.png"/><Relationship Id="rId5" Type="http://schemas.openxmlformats.org/officeDocument/2006/relationships/tags" Target="../tags/tag68.xml"/><Relationship Id="rId10" Type="http://schemas.openxmlformats.org/officeDocument/2006/relationships/image" Target="../media/image20.png"/><Relationship Id="rId4" Type="http://schemas.openxmlformats.org/officeDocument/2006/relationships/tags" Target="../tags/tag67.xml"/><Relationship Id="rId9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image" Target="../media/image12.png"/><Relationship Id="rId4" Type="http://schemas.openxmlformats.org/officeDocument/2006/relationships/tags" Target="../tags/tag75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10" Type="http://schemas.openxmlformats.org/officeDocument/2006/relationships/image" Target="../media/image21.emf"/><Relationship Id="rId4" Type="http://schemas.openxmlformats.org/officeDocument/2006/relationships/tags" Target="../tags/tag82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21.emf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22.png"/><Relationship Id="rId5" Type="http://schemas.openxmlformats.org/officeDocument/2006/relationships/tags" Target="../tags/tag90.xml"/><Relationship Id="rId10" Type="http://schemas.openxmlformats.org/officeDocument/2006/relationships/image" Target="../media/image20.png"/><Relationship Id="rId4" Type="http://schemas.openxmlformats.org/officeDocument/2006/relationships/tags" Target="../tags/tag89.xml"/><Relationship Id="rId9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10" Type="http://schemas.openxmlformats.org/officeDocument/2006/relationships/image" Target="../media/image12.png"/><Relationship Id="rId4" Type="http://schemas.openxmlformats.org/officeDocument/2006/relationships/tags" Target="../tags/tag97.xml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2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09.xml"/><Relationship Id="rId7" Type="http://schemas.openxmlformats.org/officeDocument/2006/relationships/slideLayout" Target="../slideLayouts/slideLayout2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10" Type="http://schemas.openxmlformats.org/officeDocument/2006/relationships/image" Target="../media/image17.emf"/><Relationship Id="rId4" Type="http://schemas.openxmlformats.org/officeDocument/2006/relationships/tags" Target="../tags/tag116.xml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image" Target="../media/image21.emf"/><Relationship Id="rId4" Type="http://schemas.openxmlformats.org/officeDocument/2006/relationships/tags" Target="../tags/tag123.xml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21.emf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22.png"/><Relationship Id="rId5" Type="http://schemas.openxmlformats.org/officeDocument/2006/relationships/tags" Target="../tags/tag131.xml"/><Relationship Id="rId10" Type="http://schemas.openxmlformats.org/officeDocument/2006/relationships/image" Target="../media/image20.png"/><Relationship Id="rId4" Type="http://schemas.openxmlformats.org/officeDocument/2006/relationships/tags" Target="../tags/tag130.xml"/><Relationship Id="rId9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14.sv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1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12.png"/><Relationship Id="rId5" Type="http://schemas.openxmlformats.org/officeDocument/2006/relationships/tags" Target="../tags/tag10.xml"/><Relationship Id="rId10" Type="http://schemas.openxmlformats.org/officeDocument/2006/relationships/image" Target="../media/image11.jpeg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10" Type="http://schemas.openxmlformats.org/officeDocument/2006/relationships/image" Target="../media/image12.png"/><Relationship Id="rId4" Type="http://schemas.openxmlformats.org/officeDocument/2006/relationships/tags" Target="../tags/tag138.xml"/><Relationship Id="rId9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10" Type="http://schemas.openxmlformats.org/officeDocument/2006/relationships/image" Target="../media/image21.emf"/><Relationship Id="rId4" Type="http://schemas.openxmlformats.org/officeDocument/2006/relationships/tags" Target="../tags/tag145.xml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image" Target="../media/image21.emf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image" Target="../media/image22.png"/><Relationship Id="rId5" Type="http://schemas.openxmlformats.org/officeDocument/2006/relationships/tags" Target="../tags/tag153.xml"/><Relationship Id="rId10" Type="http://schemas.openxmlformats.org/officeDocument/2006/relationships/image" Target="../media/image20.png"/><Relationship Id="rId4" Type="http://schemas.openxmlformats.org/officeDocument/2006/relationships/tags" Target="../tags/tag152.xml"/><Relationship Id="rId9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10" Type="http://schemas.openxmlformats.org/officeDocument/2006/relationships/image" Target="../media/image17.emf"/><Relationship Id="rId4" Type="http://schemas.openxmlformats.org/officeDocument/2006/relationships/tags" Target="../tags/tag160.xml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10" Type="http://schemas.openxmlformats.org/officeDocument/2006/relationships/image" Target="../media/image17.emf"/><Relationship Id="rId4" Type="http://schemas.openxmlformats.org/officeDocument/2006/relationships/tags" Target="../tags/tag167.xml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1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1.jpeg"/><Relationship Id="rId5" Type="http://schemas.openxmlformats.org/officeDocument/2006/relationships/tags" Target="../tags/tag18.xml"/><Relationship Id="rId10" Type="http://schemas.openxmlformats.org/officeDocument/2006/relationships/image" Target="../media/image15.png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17.emf"/><Relationship Id="rId5" Type="http://schemas.openxmlformats.org/officeDocument/2006/relationships/tags" Target="../tags/tag26.xml"/><Relationship Id="rId10" Type="http://schemas.openxmlformats.org/officeDocument/2006/relationships/image" Target="../media/image16.png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12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19.sv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18.png"/><Relationship Id="rId5" Type="http://schemas.openxmlformats.org/officeDocument/2006/relationships/tags" Target="../tags/tag34.xml"/><Relationship Id="rId10" Type="http://schemas.openxmlformats.org/officeDocument/2006/relationships/image" Target="../media/image11.jpeg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23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23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10" Type="http://schemas.openxmlformats.org/officeDocument/2006/relationships/image" Target="../media/image17.emf"/><Relationship Id="rId4" Type="http://schemas.openxmlformats.org/officeDocument/2006/relationships/tags" Target="../tags/tag53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10" Type="http://schemas.openxmlformats.org/officeDocument/2006/relationships/image" Target="../media/image21.emf"/><Relationship Id="rId4" Type="http://schemas.openxmlformats.org/officeDocument/2006/relationships/tags" Target="../tags/tag60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F4DEC83-947D-B54D-94BF-A2C5B66C1F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-4093"/>
            <a:ext cx="12192000" cy="68887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F4CEBC-43E3-7B43-AEB1-0500D01802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21115" y="4466951"/>
            <a:ext cx="3949799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260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Découvre le sens des affixes</a:t>
            </a:r>
            <a:endParaRPr lang="fr-CA" sz="2600" b="0" cap="none" spc="0" dirty="0">
              <a:ln w="0"/>
              <a:solidFill>
                <a:srgbClr val="27235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051740-A93C-DB48-9FFB-35EDA94696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30123" y="313035"/>
            <a:ext cx="2644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Niveau 2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4446" y="1236365"/>
            <a:ext cx="1289906" cy="11975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ISTE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2D13446-1478-F640-9A67-5F8519F08DB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765394" y="1242343"/>
            <a:ext cx="1309684" cy="11915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ABLE</a:t>
            </a:r>
          </a:p>
        </p:txBody>
      </p:sp>
    </p:spTree>
    <p:extLst>
      <p:ext uri="{BB962C8B-B14F-4D97-AF65-F5344CB8AC3E}">
        <p14:creationId xmlns:p14="http://schemas.microsoft.com/office/powerpoint/2010/main" val="27128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3152" y="311431"/>
            <a:ext cx="12192000" cy="65465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E6B32D6-0658-514E-A8C1-9A314A95D8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-890627" y="2495829"/>
            <a:ext cx="5005427" cy="32968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38293" y="3584715"/>
            <a:ext cx="11864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piste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687275" y="2495829"/>
            <a:ext cx="16321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flûtiste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553288" y="3588030"/>
            <a:ext cx="18774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dentiste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321345" y="2524544"/>
            <a:ext cx="23019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fantaisiste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083059" y="226334"/>
            <a:ext cx="91834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« Piste » est un mot de base qui signifie « 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un ensemble de traces, d’indices 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».</a:t>
            </a:r>
          </a:p>
        </p:txBody>
      </p:sp>
    </p:spTree>
    <p:extLst>
      <p:ext uri="{BB962C8B-B14F-4D97-AF65-F5344CB8AC3E}">
        <p14:creationId xmlns:p14="http://schemas.microsoft.com/office/powerpoint/2010/main" val="808639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81239" y="2644170"/>
            <a:ext cx="36295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essaies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de nouveau?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B64E1A-EDD3-054C-B072-89F50168BF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1E0158F-7579-E443-8166-1B741019F6D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F1E868-41F3-9848-B087-A562D07C9D58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8D9FC-8026-874E-AF68-7E9D4BFEDC8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49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3743" y="3584715"/>
            <a:ext cx="21355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guitariste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334617" y="2495829"/>
            <a:ext cx="23374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spécialiste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974909" y="3588030"/>
            <a:ext cx="10341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liste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314035" y="2524544"/>
            <a:ext cx="23165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humoriste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83059" y="332247"/>
            <a:ext cx="98112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Découvre l’intrus dans cette liste de mots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1407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B7BC032-9302-DC4C-89FA-57525F4B67D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061741" y="2311445"/>
            <a:ext cx="4862605" cy="34853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63743" y="3584715"/>
            <a:ext cx="21355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guitariste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334617" y="2495829"/>
            <a:ext cx="23374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spécialiste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974909" y="3588030"/>
            <a:ext cx="10341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liste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314035" y="2524544"/>
            <a:ext cx="23165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humoriste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083059" y="234563"/>
            <a:ext cx="98112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« Liste » est un mot de base qui signifie « une 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suite de mots ou de nombres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683736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92699" y="2767280"/>
            <a:ext cx="42066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Allons découvrir </a:t>
            </a:r>
          </a:p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un autre affixe.</a:t>
            </a:r>
            <a:endParaRPr lang="fr-CA" sz="24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18DAA40-A91F-3A47-A84B-290345B205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F6741CE-36DA-E447-92D5-FA46EA44EBB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1D36F7-F401-6847-8330-A850DFA04482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22D59-3BC4-8248-9109-91598F2E70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39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9651" y="3584715"/>
            <a:ext cx="18437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aimable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78429" y="2495829"/>
            <a:ext cx="16498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lavable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624623" y="3588030"/>
            <a:ext cx="17347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jouable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256778" y="2524544"/>
            <a:ext cx="2431115" cy="6924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3900" dirty="0">
                <a:ln w="0"/>
                <a:solidFill>
                  <a:srgbClr val="002060"/>
                </a:solidFill>
              </a:rPr>
              <a:t>mangeable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531537" y="558276"/>
            <a:ext cx="98112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Quel est le suffixe commun à ces mots?</a:t>
            </a:r>
          </a:p>
        </p:txBody>
      </p:sp>
    </p:spTree>
    <p:extLst>
      <p:ext uri="{BB962C8B-B14F-4D97-AF65-F5344CB8AC3E}">
        <p14:creationId xmlns:p14="http://schemas.microsoft.com/office/powerpoint/2010/main" val="1355759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4002" y="3584715"/>
            <a:ext cx="18950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aim</a:t>
            </a:r>
            <a:r>
              <a:rPr lang="fr-CA" sz="4000" b="1" u="sng" dirty="0">
                <a:ln w="0"/>
                <a:solidFill>
                  <a:srgbClr val="002060"/>
                </a:solidFill>
              </a:rPr>
              <a:t>able</a:t>
            </a:r>
            <a:endParaRPr lang="fr-CA" sz="4000" u="sng" dirty="0">
              <a:ln w="0"/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50538" y="2495829"/>
            <a:ext cx="17055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lav</a:t>
            </a:r>
            <a:r>
              <a:rPr lang="fr-CA" sz="4000" b="1" u="sng" dirty="0">
                <a:ln w="0"/>
                <a:solidFill>
                  <a:srgbClr val="002060"/>
                </a:solidFill>
              </a:rPr>
              <a:t>able</a:t>
            </a:r>
            <a:endParaRPr lang="fr-CA" sz="4000" u="sng" dirty="0">
              <a:ln w="0"/>
              <a:solidFill>
                <a:srgbClr val="0020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610998" y="3588030"/>
            <a:ext cx="17620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jou</a:t>
            </a:r>
            <a:r>
              <a:rPr lang="fr-CA" sz="4000" b="1" u="sng" dirty="0">
                <a:ln w="0"/>
                <a:solidFill>
                  <a:srgbClr val="002060"/>
                </a:solidFill>
              </a:rPr>
              <a:t>able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244758" y="2524544"/>
            <a:ext cx="2455160" cy="6924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3900" dirty="0">
                <a:ln w="0"/>
                <a:solidFill>
                  <a:srgbClr val="002060"/>
                </a:solidFill>
              </a:rPr>
              <a:t>mange</a:t>
            </a:r>
            <a:r>
              <a:rPr lang="fr-CA" sz="3900" b="1" u="sng" dirty="0">
                <a:ln w="0"/>
                <a:solidFill>
                  <a:srgbClr val="002060"/>
                </a:solidFill>
              </a:rPr>
              <a:t>able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083059" y="465318"/>
            <a:ext cx="9811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Le suffixe « </a:t>
            </a:r>
            <a:r>
              <a:rPr lang="fr-CA" sz="4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able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». Quelle est sa signification?</a:t>
            </a:r>
          </a:p>
        </p:txBody>
      </p:sp>
    </p:spTree>
    <p:extLst>
      <p:ext uri="{BB962C8B-B14F-4D97-AF65-F5344CB8AC3E}">
        <p14:creationId xmlns:p14="http://schemas.microsoft.com/office/powerpoint/2010/main" val="2112839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Le suffixe « </a:t>
            </a:r>
            <a:r>
              <a:rPr lang="fr-CA" sz="54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able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 signifie « </a:t>
            </a:r>
            <a:r>
              <a:rPr lang="fr-CA" sz="4000" dirty="0">
                <a:latin typeface="Comic Sans MS" panose="030F0702030302020204" pitchFamily="66" charset="0"/>
              </a:rPr>
              <a:t> </a:t>
            </a:r>
            <a:r>
              <a:rPr lang="fr-CA" sz="4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qui peut être 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» comme « acceptable ».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783E590-2B92-8545-845F-5BAF09BF75D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183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9587" y="3584715"/>
            <a:ext cx="226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charitable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390690" y="2495829"/>
            <a:ext cx="22252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affichable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55928" y="3588030"/>
            <a:ext cx="24721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imaginable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555572" y="2524544"/>
            <a:ext cx="1833515" cy="6924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3900" dirty="0">
                <a:ln w="0"/>
                <a:solidFill>
                  <a:srgbClr val="002060"/>
                </a:solidFill>
              </a:rPr>
              <a:t>cartable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83059" y="197619"/>
            <a:ext cx="9811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Maintenant que tu connais la signification du  suffixe « able », </a:t>
            </a:r>
            <a:r>
              <a:rPr lang="fr-CA" sz="3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découvre l’intrus dans cette liste de mots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533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65C3FF3-67B5-2346-9387-DE040E8C97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028738" y="1274837"/>
            <a:ext cx="4862605" cy="34853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99587" y="3584715"/>
            <a:ext cx="226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charitable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390691" y="2495829"/>
            <a:ext cx="22252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affichable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255928" y="3588030"/>
            <a:ext cx="24721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imaginable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555572" y="2524544"/>
            <a:ext cx="1833515" cy="6924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3900" dirty="0">
                <a:ln w="0"/>
                <a:solidFill>
                  <a:srgbClr val="002060"/>
                </a:solidFill>
              </a:rPr>
              <a:t>cartable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083059" y="197619"/>
            <a:ext cx="98112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« Cartable » est un mot de base qui signifie « 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un classeur à anneaux 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81691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42634" y="2130192"/>
            <a:ext cx="45993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b="1" dirty="0">
                <a:solidFill>
                  <a:srgbClr val="27235C"/>
                </a:solidFill>
                <a:latin typeface="Comic Sans MS" panose="030F0702030302020204" pitchFamily="66" charset="0"/>
              </a:rPr>
              <a:t>Tu veux jouer </a:t>
            </a:r>
          </a:p>
          <a:p>
            <a:pPr algn="ctr"/>
            <a:r>
              <a:rPr lang="fr-CA" sz="4800" b="1" dirty="0">
                <a:solidFill>
                  <a:srgbClr val="27235C"/>
                </a:solidFill>
                <a:latin typeface="Comic Sans MS" panose="030F0702030302020204" pitchFamily="66" charset="0"/>
              </a:rPr>
              <a:t>avec moi?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2F64D3B-D1A1-0C48-A528-41F9CF3BC2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6EE5A63-E46D-9B41-9D8E-14432096CBC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4" name="Graphique 3" descr="Jouer">
            <a:extLst>
              <a:ext uri="{FF2B5EF4-FFF2-40B4-BE49-F238E27FC236}">
                <a16:creationId xmlns:a16="http://schemas.microsoft.com/office/drawing/2014/main" id="{0769DF32-BC41-9448-B156-8C010814F78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60425" y="3689784"/>
            <a:ext cx="914400" cy="914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BAA61DE-FAFD-874B-B4C7-C2CE54BFD46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72D81-DE62-8A47-8EFC-9185637C8827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88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81239" y="2644170"/>
            <a:ext cx="36295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essaies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de nouveau?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D6F96B-4C79-2743-BC12-5871863EEFD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C99E91F-F5F3-D244-B645-7AD02AF9A6A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98BC3-B9FB-584B-B0D3-C2BB97D2CCF3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AFBD0C-227C-AF41-B023-40575DE6AC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07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5607" y="3584715"/>
            <a:ext cx="23318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préférable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604403" y="2495829"/>
            <a:ext cx="17978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capable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50957" y="3588030"/>
            <a:ext cx="22820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admirable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166178" y="2524544"/>
            <a:ext cx="26123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raisonnable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83059" y="332247"/>
            <a:ext cx="98112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Découvre l’intrus dans cette liste de mots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4475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498952F-5D4D-4E47-A5E8-292E209C558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26081" y="1173357"/>
            <a:ext cx="4862605" cy="34853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65608" y="3584715"/>
            <a:ext cx="23318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préférable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604403" y="2495829"/>
            <a:ext cx="17978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capable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50957" y="3588030"/>
            <a:ext cx="22820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admirable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166178" y="2524544"/>
            <a:ext cx="26123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raisonnable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083059" y="203785"/>
            <a:ext cx="98112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« Capable » est un mot de base qui signifie « 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qui a les qualités nécessaires 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445954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9" name="Image 8"/>
          <p:cNvPicPr/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Tu connais le sens de plusieurs suffixes!</a:t>
            </a:r>
          </a:p>
          <a:p>
            <a:endParaRPr kumimoji="0" lang="fr-CA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Peux-tu les nommer?</a:t>
            </a:r>
          </a:p>
          <a:p>
            <a:endParaRPr kumimoji="0" lang="fr-CA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  <a:p>
            <a:endParaRPr kumimoji="0" lang="fr-FR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11713" y="1759311"/>
            <a:ext cx="3056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BRAVO!!!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DCA5B56-6D45-BE43-A600-9B03CA7E300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2976647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N’oublie pas que tu peux utiliser le sens des affixes pour découvrir la signification des mots construits.</a:t>
            </a:r>
          </a:p>
          <a:p>
            <a:endParaRPr kumimoji="0" lang="fr-FR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11713" y="1759311"/>
            <a:ext cx="3056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Rappel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2DFEAE-50A7-A743-BD77-F68A2ADEFE3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194" y="3294888"/>
            <a:ext cx="1119717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77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6D37B5A-0C8A-E642-AF1C-99096801189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-1"/>
            <a:ext cx="10938049" cy="77460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474720" y="2303344"/>
            <a:ext cx="5253361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Observe les mots.</a:t>
            </a:r>
          </a:p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Recherche la signification </a:t>
            </a:r>
          </a:p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des affixes. 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6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273089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Tu sais, parfois ce sont les suffixes qui sont identiques dans un mot. </a:t>
            </a:r>
          </a:p>
          <a:p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Un </a:t>
            </a:r>
            <a:r>
              <a:rPr lang="fr-CA" sz="4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suffixe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c’est la partie qui se place </a:t>
            </a:r>
            <a:r>
              <a:rPr lang="fr-CA" sz="4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après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le mot de base comme « </a:t>
            </a:r>
            <a:r>
              <a:rPr lang="fr-CA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ir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 dans « refleurir ».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99E948-50D0-3D42-BDDA-A58A897321A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2C2D6F7-97EF-7241-B6DF-D83BFA4BE42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8"/>
            </p:custDataLst>
          </p:nvPr>
        </p:nvPicPr>
        <p:blipFill>
          <a:blip r:embed="rId1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9401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22781" y="2527333"/>
            <a:ext cx="454643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b="1" u="sng" dirty="0">
                <a:solidFill>
                  <a:srgbClr val="27235C"/>
                </a:solidFill>
                <a:latin typeface="Comic Sans MS" panose="030F0702030302020204" pitchFamily="66" charset="0"/>
              </a:rPr>
              <a:t>ATTENTION !</a:t>
            </a:r>
          </a:p>
          <a:p>
            <a:pPr algn="ctr"/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Il y a des intrus.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Graphique 2" descr="Avertissement">
            <a:extLst>
              <a:ext uri="{FF2B5EF4-FFF2-40B4-BE49-F238E27FC236}">
                <a16:creationId xmlns:a16="http://schemas.microsoft.com/office/drawing/2014/main" id="{9759D615-6FD2-154E-9262-574CC70B6C8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74478" y="1210327"/>
            <a:ext cx="914400" cy="9144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8C03817-432C-5642-9A4F-0332D00767A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FAFA342-BCB9-D147-8693-BC2E191D2E9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5DEB29-C685-2249-A51C-D2757105893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66CF58-D395-0141-A34C-5620C4844B80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5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5564" y="3584715"/>
            <a:ext cx="23919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journaliste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46584" y="2495829"/>
            <a:ext cx="15134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artiste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544501" y="3584715"/>
            <a:ext cx="18950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fleuriste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086056" y="2524544"/>
            <a:ext cx="27725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parachutiste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328783" y="448491"/>
            <a:ext cx="75344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Quel est le suffixe commun à ces mots?</a:t>
            </a:r>
          </a:p>
        </p:txBody>
      </p:sp>
    </p:spTree>
    <p:extLst>
      <p:ext uri="{BB962C8B-B14F-4D97-AF65-F5344CB8AC3E}">
        <p14:creationId xmlns:p14="http://schemas.microsoft.com/office/powerpoint/2010/main" val="170936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372985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Le suffixe «</a:t>
            </a:r>
            <a:r>
              <a:rPr lang="fr-CA" sz="4000" b="1" u="sng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iste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». Quelle est sa signification?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5564" y="3584715"/>
            <a:ext cx="23919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journal</a:t>
            </a:r>
            <a:r>
              <a:rPr lang="fr-CA" sz="4000" b="1" u="sng" dirty="0">
                <a:ln w="0"/>
                <a:solidFill>
                  <a:srgbClr val="002060"/>
                </a:solidFill>
              </a:rPr>
              <a:t>iste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734946" y="2495829"/>
            <a:ext cx="15367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art</a:t>
            </a:r>
            <a:r>
              <a:rPr lang="fr-CA" sz="4000" b="1" u="sng" dirty="0">
                <a:ln w="0"/>
                <a:solidFill>
                  <a:srgbClr val="002060"/>
                </a:solidFill>
              </a:rPr>
              <a:t>iste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532863" y="3584715"/>
            <a:ext cx="19182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fleur</a:t>
            </a:r>
            <a:r>
              <a:rPr lang="fr-CA" sz="4000" b="1" u="sng" dirty="0">
                <a:ln w="0"/>
                <a:solidFill>
                  <a:srgbClr val="002060"/>
                </a:solidFill>
              </a:rPr>
              <a:t>iste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086056" y="2524544"/>
            <a:ext cx="27725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parachut</a:t>
            </a:r>
            <a:r>
              <a:rPr lang="fr-CA" sz="4000" b="1" u="sng" dirty="0">
                <a:ln w="0"/>
                <a:solidFill>
                  <a:srgbClr val="002060"/>
                </a:solidFill>
              </a:rPr>
              <a:t>iste</a:t>
            </a:r>
          </a:p>
        </p:txBody>
      </p:sp>
    </p:spTree>
    <p:extLst>
      <p:ext uri="{BB962C8B-B14F-4D97-AF65-F5344CB8AC3E}">
        <p14:creationId xmlns:p14="http://schemas.microsoft.com/office/powerpoint/2010/main" val="13570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Le suffixe « </a:t>
            </a:r>
            <a:r>
              <a:rPr lang="fr-CA" sz="5400" b="1" u="sng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iste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 signifie « un </a:t>
            </a:r>
            <a:r>
              <a:rPr lang="fr-CA" sz="4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métier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 comme « garagiste » ou « une </a:t>
            </a:r>
            <a:r>
              <a:rPr lang="fr-CA" sz="4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qualité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 comme « optimiste » ou « la </a:t>
            </a:r>
            <a:r>
              <a:rPr lang="fr-CA" sz="4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personne qui fait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 comme  « cycliste » .</a:t>
            </a:r>
          </a:p>
          <a:p>
            <a:pPr algn="ctr"/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015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38293" y="3584715"/>
            <a:ext cx="11864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piste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687275" y="2495829"/>
            <a:ext cx="1632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flûtiste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553286" y="3588030"/>
            <a:ext cx="18774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dentiste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321344" y="2524544"/>
            <a:ext cx="2301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</a:rPr>
              <a:t>fantaisiste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83059" y="197619"/>
            <a:ext cx="9811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Maintenant que tu connais la signification du  suffixe « </a:t>
            </a:r>
            <a:r>
              <a:rPr lang="fr-CA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iste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», </a:t>
            </a:r>
            <a:r>
              <a:rPr lang="fr-CA" sz="3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découvre l’intrus dans cette liste de mots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33512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rneau">
  <a:themeElements>
    <a:clrScheme name="Custom 17">
      <a:dk1>
        <a:srgbClr val="000000"/>
      </a:dk1>
      <a:lt1>
        <a:srgbClr val="FFFFFF"/>
      </a:lt1>
      <a:dk2>
        <a:srgbClr val="CDCDCD"/>
      </a:dk2>
      <a:lt2>
        <a:srgbClr val="626262"/>
      </a:lt2>
      <a:accent1>
        <a:srgbClr val="006472"/>
      </a:accent1>
      <a:accent2>
        <a:srgbClr val="00ACCD"/>
      </a:accent2>
      <a:accent3>
        <a:srgbClr val="46AB2A"/>
      </a:accent3>
      <a:accent4>
        <a:srgbClr val="49134C"/>
      </a:accent4>
      <a:accent5>
        <a:srgbClr val="9E3D96"/>
      </a:accent5>
      <a:accent6>
        <a:srgbClr val="FD7E08"/>
      </a:accent6>
      <a:hlink>
        <a:srgbClr val="006472"/>
      </a:hlink>
      <a:folHlink>
        <a:srgbClr val="491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morneau</Template>
  <TotalTime>629</TotalTime>
  <Words>424</Words>
  <Application>Microsoft Macintosh PowerPoint</Application>
  <PresentationFormat>Grand écran</PresentationFormat>
  <Paragraphs>110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Comic Sans MS</vt:lpstr>
      <vt:lpstr>Gill Sans</vt:lpstr>
      <vt:lpstr>Wingdings</vt:lpstr>
      <vt:lpstr>morneau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UQAM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familles de mots</dc:title>
  <dc:creator>Chapleau, Nathalie</dc:creator>
  <cp:lastModifiedBy>kathy beaupre boivin</cp:lastModifiedBy>
  <cp:revision>94</cp:revision>
  <dcterms:created xsi:type="dcterms:W3CDTF">2018-02-13T21:23:20Z</dcterms:created>
  <dcterms:modified xsi:type="dcterms:W3CDTF">2020-02-17T10:52:43Z</dcterms:modified>
</cp:coreProperties>
</file>