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7" r:id="rId2"/>
    <p:sldId id="318" r:id="rId3"/>
    <p:sldId id="319" r:id="rId4"/>
    <p:sldId id="270" r:id="rId5"/>
    <p:sldId id="320" r:id="rId6"/>
    <p:sldId id="283" r:id="rId7"/>
    <p:sldId id="321" r:id="rId8"/>
    <p:sldId id="322" r:id="rId9"/>
    <p:sldId id="340" r:id="rId10"/>
    <p:sldId id="341" r:id="rId11"/>
    <p:sldId id="325" r:id="rId12"/>
    <p:sldId id="342" r:id="rId13"/>
    <p:sldId id="343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9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0.png"/><Relationship Id="rId5" Type="http://schemas.openxmlformats.org/officeDocument/2006/relationships/tags" Target="../tags/tag68.xml"/><Relationship Id="rId10" Type="http://schemas.openxmlformats.org/officeDocument/2006/relationships/image" Target="../media/image18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19.emf"/><Relationship Id="rId4" Type="http://schemas.openxmlformats.org/officeDocument/2006/relationships/tags" Target="../tags/tag8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9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0.png"/><Relationship Id="rId5" Type="http://schemas.openxmlformats.org/officeDocument/2006/relationships/tags" Target="../tags/tag90.xml"/><Relationship Id="rId10" Type="http://schemas.openxmlformats.org/officeDocument/2006/relationships/image" Target="../media/image18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6.emf"/><Relationship Id="rId4" Type="http://schemas.openxmlformats.org/officeDocument/2006/relationships/tags" Target="../tags/tag116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9.emf"/><Relationship Id="rId4" Type="http://schemas.openxmlformats.org/officeDocument/2006/relationships/tags" Target="../tags/tag123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9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0.png"/><Relationship Id="rId5" Type="http://schemas.openxmlformats.org/officeDocument/2006/relationships/tags" Target="../tags/tag131.xml"/><Relationship Id="rId10" Type="http://schemas.openxmlformats.org/officeDocument/2006/relationships/image" Target="../media/image18.png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sv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jpe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image" Target="../media/image12.png"/><Relationship Id="rId4" Type="http://schemas.openxmlformats.org/officeDocument/2006/relationships/tags" Target="../tags/tag138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19.emf"/><Relationship Id="rId4" Type="http://schemas.openxmlformats.org/officeDocument/2006/relationships/tags" Target="../tags/tag145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9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0.png"/><Relationship Id="rId5" Type="http://schemas.openxmlformats.org/officeDocument/2006/relationships/tags" Target="../tags/tag153.xml"/><Relationship Id="rId10" Type="http://schemas.openxmlformats.org/officeDocument/2006/relationships/image" Target="../media/image18.png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5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2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5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slideLayout" Target="../slideLayouts/slideLayout2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jpeg"/><Relationship Id="rId5" Type="http://schemas.openxmlformats.org/officeDocument/2006/relationships/tags" Target="../tags/tag18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6.emf"/><Relationship Id="rId5" Type="http://schemas.openxmlformats.org/officeDocument/2006/relationships/tags" Target="../tags/tag26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9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7.png"/><Relationship Id="rId5" Type="http://schemas.openxmlformats.org/officeDocument/2006/relationships/tags" Target="../tags/tag34.xml"/><Relationship Id="rId10" Type="http://schemas.openxmlformats.org/officeDocument/2006/relationships/image" Target="../media/image11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16.emf"/><Relationship Id="rId4" Type="http://schemas.openxmlformats.org/officeDocument/2006/relationships/tags" Target="../tags/tag5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9.emf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1115" y="4466951"/>
            <a:ext cx="39497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fr-CA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écouvre </a:t>
            </a:r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sens des affixes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123" y="313035"/>
            <a:ext cx="264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Niveau </a:t>
            </a:r>
            <a:r>
              <a:rPr lang="fr-C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r-CA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5488" y="1236365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6436" y="1242342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7BC032-9302-DC4C-89FA-57525F4B67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848280" y="2495829"/>
            <a:ext cx="4862605" cy="31825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15184" y="234563"/>
            <a:ext cx="92791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Page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chacun des deux côtés d’une feuille 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5569" y="3584715"/>
            <a:ext cx="1191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92290" y="2495829"/>
            <a:ext cx="2222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chauff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47715" y="3588030"/>
            <a:ext cx="2088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bricol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55483" y="2524544"/>
            <a:ext cx="2033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mont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0225" y="3584715"/>
            <a:ext cx="1822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ancrage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48857" y="2495829"/>
            <a:ext cx="13089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74954" y="3588030"/>
            <a:ext cx="1634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rodage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89140" y="2524544"/>
            <a:ext cx="1766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placage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age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4745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6B32D6-0658-514E-A8C1-9A314A95D8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83059" y="1303552"/>
            <a:ext cx="5005427" cy="32968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85416" y="226334"/>
            <a:ext cx="1000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Plage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étendue couverte de sable ou de galets au bord de l’eau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9197" y="3584715"/>
            <a:ext cx="1844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ancr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48857" y="2495829"/>
            <a:ext cx="13089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74954" y="3588030"/>
            <a:ext cx="1634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rod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89140" y="2524544"/>
            <a:ext cx="1766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plac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2699" y="2767280"/>
            <a:ext cx="4206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 autre affixe.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3316" y="3584715"/>
            <a:ext cx="2236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secrétaire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18102" y="2495829"/>
            <a:ext cx="2170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populaire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17525" y="3588030"/>
            <a:ext cx="2548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alimentaire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88076" y="2524544"/>
            <a:ext cx="2568524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bénéficiaire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31537" y="558276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355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83059" y="465318"/>
            <a:ext cx="9811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aire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 Quelle est sa signification?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7671" y="3584715"/>
            <a:ext cx="2267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secrét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aire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05599" y="2495829"/>
            <a:ext cx="2195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popul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aire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01880" y="3588030"/>
            <a:ext cx="2580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aliment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aire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88076" y="2524544"/>
            <a:ext cx="2568524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bénéfici</a:t>
            </a:r>
            <a:r>
              <a:rPr lang="fr-CA" sz="3900" b="1" u="sng" dirty="0" smtClean="0">
                <a:ln w="0"/>
                <a:solidFill>
                  <a:srgbClr val="002060"/>
                </a:solidFill>
              </a:rPr>
              <a:t>aire</a:t>
            </a:r>
            <a:endParaRPr lang="fr-CA" sz="3900" b="1" u="sng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54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aire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</a:t>
            </a:r>
            <a:r>
              <a:rPr lang="fr-CA" sz="4000" dirty="0">
                <a:latin typeface="Comic Sans MS" panose="030F0702030302020204" pitchFamily="66" charset="0"/>
              </a:rPr>
              <a:t>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qui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rapport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comme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triangulaire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ou « 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profession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un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métier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 comme « bibliothécaire ».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83E590-2B92-8545-845F-5BAF09BF75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3426" y="3584715"/>
            <a:ext cx="2796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commissaire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03007" y="2495829"/>
            <a:ext cx="2400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centenaire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70040" y="3588030"/>
            <a:ext cx="1243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16688" y="2524544"/>
            <a:ext cx="2111284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luminaire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aire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5C3FF3-67B5-2346-9387-DE040E8C97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54473" y="2408693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6856" y="197619"/>
            <a:ext cx="9915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Paire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deux choses ou deux êtres qui vont ensemble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426" y="3584715"/>
            <a:ext cx="2796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commissaire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03007" y="2495829"/>
            <a:ext cx="2400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centenaire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70040" y="3588030"/>
            <a:ext cx="1243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16688" y="2524544"/>
            <a:ext cx="2111284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luminaire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8942" y="3584715"/>
            <a:ext cx="1845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solitaire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96858" y="2495829"/>
            <a:ext cx="1412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braire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7349" y="3588030"/>
            <a:ext cx="2669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propriétaire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19036" y="2524544"/>
            <a:ext cx="2106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égalitaire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98952F-5D4D-4E47-A5E8-292E209C55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6081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60904" y="332247"/>
            <a:ext cx="9233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Braire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cri de l’âne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8942" y="3584715"/>
            <a:ext cx="1845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solitaire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96858" y="2495829"/>
            <a:ext cx="1412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braire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157349" y="3588030"/>
            <a:ext cx="2669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propriétaire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19036" y="2524544"/>
            <a:ext cx="2106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égalitaire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9" name="Image 8"/>
          <p:cNvPicPr/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connais le sens de plusieurs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suffixes!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Peux-tu les nommer?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CA5B56-6D45-BE43-A600-9B03CA7E30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90427" y="4618625"/>
            <a:ext cx="1309624" cy="988792"/>
          </a:xfrm>
          <a:prstGeom prst="ellipse">
            <a:avLst/>
          </a:prstGeom>
          <a:solidFill>
            <a:srgbClr val="27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96892" y="3825241"/>
            <a:ext cx="1309624" cy="988792"/>
          </a:xfrm>
          <a:prstGeom prst="ellipse">
            <a:avLst/>
          </a:prstGeom>
          <a:solidFill>
            <a:srgbClr val="9B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able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318013" y="4618625"/>
            <a:ext cx="1309624" cy="988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05328" y="3769759"/>
            <a:ext cx="1309624" cy="9887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6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 sens des affixes pour découvrir la signification des mots construits.</a:t>
            </a: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94" y="3294888"/>
            <a:ext cx="1119717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99471" y="4659661"/>
            <a:ext cx="3043099" cy="988792"/>
          </a:xfrm>
          <a:prstGeom prst="ellipse">
            <a:avLst/>
          </a:prstGeom>
          <a:solidFill>
            <a:srgbClr val="27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métier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02941" y="5475224"/>
            <a:ext cx="3043099" cy="988792"/>
          </a:xfrm>
          <a:prstGeom prst="ellipse">
            <a:avLst/>
          </a:prstGeom>
          <a:solidFill>
            <a:srgbClr val="9B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 peut être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83570" y="5333760"/>
            <a:ext cx="3043099" cy="988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collectif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17550" y="4397843"/>
            <a:ext cx="3043099" cy="9887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 a rapport 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4720" y="2303344"/>
            <a:ext cx="52533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Recherche la signification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des affixes.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parfois ce sont les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suffixes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qui sont identiques dans un mot. 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suffixe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c’est la partie qui se place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après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le mot de base comme « </a:t>
            </a:r>
            <a:r>
              <a:rPr lang="fr-CA" sz="4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dans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fleuriste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4706" y="3613430"/>
            <a:ext cx="2113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aiguisage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0623" y="2524544"/>
            <a:ext cx="1985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outillage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50307" y="3613430"/>
            <a:ext cx="2083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chantage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43557" y="2524544"/>
            <a:ext cx="2057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habillage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28783" y="448491"/>
            <a:ext cx="75344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7298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«</a:t>
            </a:r>
            <a:r>
              <a:rPr lang="fr-CA" sz="40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age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sa signification?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4706" y="3613430"/>
            <a:ext cx="2113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aiguis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10623" y="2524544"/>
            <a:ext cx="1985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outill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50307" y="3613430"/>
            <a:ext cx="2083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chant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43557" y="2524544"/>
            <a:ext cx="2057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habill</a:t>
            </a:r>
            <a:r>
              <a:rPr lang="fr-CA" sz="4000" b="1" u="sng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b="1" u="sng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suffixe «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5400" b="1" u="sng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age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action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lavage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ou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collectif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outillage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5569" y="3584715"/>
            <a:ext cx="1191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92290" y="2495829"/>
            <a:ext cx="2222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chauffage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47715" y="3588030"/>
            <a:ext cx="2088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bricolage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55483" y="2524544"/>
            <a:ext cx="2033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montage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0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673</TotalTime>
  <Words>488</Words>
  <Application>Microsoft Office PowerPoint</Application>
  <PresentationFormat>Grand écran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Gill Sans</vt:lpstr>
      <vt:lpstr>Wingdings</vt:lpstr>
      <vt:lpstr>ヒラギノ角ゴ ProN W3</vt:lpstr>
      <vt:lpstr>morneau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108</cp:revision>
  <dcterms:created xsi:type="dcterms:W3CDTF">2018-02-13T21:23:20Z</dcterms:created>
  <dcterms:modified xsi:type="dcterms:W3CDTF">2021-04-15T19:37:23Z</dcterms:modified>
</cp:coreProperties>
</file>