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93" r:id="rId2"/>
  </p:sldMasterIdLst>
  <p:sldIdLst>
    <p:sldId id="317" r:id="rId3"/>
    <p:sldId id="318" r:id="rId4"/>
    <p:sldId id="319" r:id="rId5"/>
    <p:sldId id="365" r:id="rId6"/>
    <p:sldId id="351" r:id="rId7"/>
    <p:sldId id="352" r:id="rId8"/>
    <p:sldId id="379" r:id="rId9"/>
    <p:sldId id="366" r:id="rId10"/>
    <p:sldId id="322" r:id="rId11"/>
    <p:sldId id="325" r:id="rId12"/>
    <p:sldId id="367" r:id="rId13"/>
    <p:sldId id="368" r:id="rId14"/>
    <p:sldId id="380" r:id="rId15"/>
    <p:sldId id="270" r:id="rId16"/>
    <p:sldId id="328" r:id="rId17"/>
    <p:sldId id="370" r:id="rId18"/>
    <p:sldId id="371" r:id="rId19"/>
    <p:sldId id="372" r:id="rId20"/>
    <p:sldId id="334" r:id="rId21"/>
    <p:sldId id="373" r:id="rId22"/>
    <p:sldId id="374" r:id="rId23"/>
    <p:sldId id="375" r:id="rId24"/>
    <p:sldId id="381" r:id="rId25"/>
    <p:sldId id="320" r:id="rId26"/>
    <p:sldId id="376" r:id="rId27"/>
    <p:sldId id="377" r:id="rId28"/>
    <p:sldId id="378" r:id="rId29"/>
    <p:sldId id="385" r:id="rId30"/>
    <p:sldId id="382" r:id="rId31"/>
    <p:sldId id="383" r:id="rId32"/>
    <p:sldId id="384" r:id="rId33"/>
    <p:sldId id="339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5pPr>
    <a:lvl6pPr marL="22860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6pPr>
    <a:lvl7pPr marL="27432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7pPr>
    <a:lvl8pPr marL="32004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8pPr>
    <a:lvl9pPr marL="36576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35C"/>
    <a:srgbClr val="9BD5E8"/>
    <a:srgbClr val="A4C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7103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841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335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570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716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176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705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856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793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822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454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937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496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335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66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49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74E15-F2DA-4445-93E6-DE2E05BAF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F2D6C2-250D-614D-B188-A7E9AFD92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89B81E-9FBC-594E-A5FD-3BFE4110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38BCE2-4DCD-D446-ADF3-9BA49783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0677B5-08C1-5840-AAC8-66080A4B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756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967FE-1332-1141-B95F-0E5AF731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3DDBA6-1421-D745-B6D6-B8450F62B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62A1F-4362-F743-8C31-BF3F7723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D6E-A121-C446-A9A9-4A518B7A203F}" type="datetime1">
              <a:rPr lang="fr-CA" smtClean="0"/>
              <a:t>2020-08-18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1E4F35-7F48-A544-AEF7-90EBA5EF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A93D19-D6D5-8541-B75D-9973CBB0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31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EA507-59C1-9048-B2B2-6F48F736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470169-3E2F-C644-949D-C6FB0B3F3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DC838-D77B-D34B-89DA-D60CE068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90EEE-B464-0046-999B-272AABB19050}" type="datetime1">
              <a:rPr lang="fr-CA" smtClean="0"/>
              <a:t>2020-08-18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1EBE3B-ABE0-0C49-93BF-8BBA5EE8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4905EF-DC0E-754F-B239-A2F15C25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608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C497F-DD70-DB4D-8107-91FB14EC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3BF67E-C901-C743-BE64-8F9291359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CA9485-2366-6845-AEC8-3A5DF6F21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DD3232-A1BE-4A4A-853C-0F48A84A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D62F-41C7-3E4F-9725-679325BDF607}" type="datetime1">
              <a:rPr lang="fr-CA" smtClean="0"/>
              <a:t>2020-08-18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039693-9E71-BB49-B7E2-FC95687F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E42390-EA45-6C44-8E12-5573C76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947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1C482-DD8E-EA4D-9C47-601F4F8D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D80861-1361-F949-B157-749DA9958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D7D872-3E12-5D47-B827-91852E8A3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61813E-BE28-4A49-8AE0-B1EC4D263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7B66D4-6BAF-D149-ADA4-679F5AFDC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997F83-3393-CC49-B8EF-D9DB1DEC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6BA-EE37-974D-8C57-1A8858980457}" type="datetime1">
              <a:rPr lang="fr-CA" smtClean="0"/>
              <a:t>2020-08-18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C5705AE-6907-3645-A827-A37077B4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F90092-74A9-6C48-B42E-70D63401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383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AFDC9-D36E-4343-90F7-0A84A15A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A0B285-AC64-2449-A260-B7E61867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7269-D503-0F45-82F6-EC569520B1A0}" type="datetime1">
              <a:rPr lang="fr-CA" smtClean="0"/>
              <a:t>2020-08-18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5EE5F7-B9EB-5843-AB18-6712745A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E884F9-37CD-4947-B5C9-4E02498E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46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2350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CEA8B9-D959-B74C-9DA3-54E1BE8DD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E49883-4250-AD45-8036-14F1F9F46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0773B-0CC9-1D42-AD64-6BCD4052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03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287678-2E8C-8345-91D0-6D77AC47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4BC09-65A8-5D4D-9D1D-667F99678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AB0366-B7FE-ED49-A740-5F1612E22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B20D45-B6D0-9C41-A1B2-CAF4F24F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AF42-8851-8944-904A-52E9F94CDAD2}" type="datetime1">
              <a:rPr lang="fr-CA" smtClean="0"/>
              <a:t>2020-08-18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74DA4F-F9A1-E34E-9FAE-A2CD8896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0B9B32-2624-0847-9EFA-E02623E5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456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CA619-78E8-A64B-BD04-24B473F0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9D167A-AB0C-1641-AD74-0CE454AB0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0A91DD-94EC-AB40-AEFF-5D1433ECA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7B9A1E-6B19-174B-B9D1-9867AD39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0DA0-1F0E-C34D-B09E-222DCA10E9DD}" type="datetime1">
              <a:rPr lang="fr-CA" smtClean="0"/>
              <a:t>2020-08-18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DA1E8A-13E1-F947-8E31-58375D24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6650B3-1B27-1449-9193-A1AEABE5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769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28E94-3D8D-5948-8C23-51329F52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58E648-943A-B24B-84A0-EF18672C5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8FEFA2-3246-DF44-B8CF-8372A1F7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48DD-B3BE-0842-BF3E-E6114A3502C8}" type="datetime1">
              <a:rPr lang="fr-CA" smtClean="0"/>
              <a:t>2020-08-18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319E29-7BBE-8948-9F97-4544AAB8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DD3D88-53C1-2143-AACE-EC091CA5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938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A79CA7-B2B0-D744-BF72-0189C1188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4FC349-9D6C-C442-A77E-26E6E16DD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145B37-FB17-C24F-A319-33ABDEF2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47E2-ACD4-CC41-8F6B-A348031F3464}" type="datetime1">
              <a:rPr lang="fr-CA" smtClean="0"/>
              <a:t>2020-08-18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5BFA96-E07C-404B-B545-B7A30ED7A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3A9C92-DA21-C943-A19A-728E61F6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24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091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433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051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103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582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59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1266" smtClean="0">
                <a:solidFill>
                  <a:schemeClr val="tx1"/>
                </a:solidFill>
              </a:rPr>
              <a:pPr algn="ctr"/>
              <a:t>‹N°›</a:t>
            </a:fld>
            <a:endParaRPr lang="en-US" sz="12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5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FAFED5E-491C-9F43-A8E0-F43E8586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CC5029-160C-D04B-B6C2-C2234BE30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038C8C-6271-1949-AE36-24639F4EE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7600-4F67-6246-8A57-55B838E9D55A}" type="datetime1">
              <a:rPr lang="fr-CA" smtClean="0"/>
              <a:t>2020-08-18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55FB22-4B7A-0844-9452-B4CC1766D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9D758D-4193-8547-B2EE-EBD8A0175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14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10" Type="http://schemas.openxmlformats.org/officeDocument/2006/relationships/image" Target="../media/image12.png"/><Relationship Id="rId4" Type="http://schemas.openxmlformats.org/officeDocument/2006/relationships/tags" Target="../tags/tag80.xml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image" Target="../media/image12.png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tags" Target="../tags/tag94.xml"/><Relationship Id="rId5" Type="http://schemas.openxmlformats.org/officeDocument/2006/relationships/tags" Target="../tags/tag88.xml"/><Relationship Id="rId15" Type="http://schemas.openxmlformats.org/officeDocument/2006/relationships/image" Target="../media/image19.jpg"/><Relationship Id="rId10" Type="http://schemas.openxmlformats.org/officeDocument/2006/relationships/tags" Target="../tags/tag93.xml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5" Type="http://schemas.openxmlformats.org/officeDocument/2006/relationships/tags" Target="../tags/tag99.xml"/><Relationship Id="rId15" Type="http://schemas.openxmlformats.org/officeDocument/2006/relationships/image" Target="../media/image16.emf"/><Relationship Id="rId10" Type="http://schemas.openxmlformats.org/officeDocument/2006/relationships/tags" Target="../tags/tag104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tags" Target="../tags/tag119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2" Type="http://schemas.openxmlformats.org/officeDocument/2006/relationships/tags" Target="../tags/tag108.xml"/><Relationship Id="rId16" Type="http://schemas.openxmlformats.org/officeDocument/2006/relationships/image" Target="../media/image11.jpe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5" Type="http://schemas.openxmlformats.org/officeDocument/2006/relationships/tags" Target="../tags/tag111.xml"/><Relationship Id="rId15" Type="http://schemas.openxmlformats.org/officeDocument/2006/relationships/image" Target="../media/image12.png"/><Relationship Id="rId10" Type="http://schemas.openxmlformats.org/officeDocument/2006/relationships/tags" Target="../tags/tag116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10" Type="http://schemas.openxmlformats.org/officeDocument/2006/relationships/image" Target="../media/image18.emf"/><Relationship Id="rId4" Type="http://schemas.openxmlformats.org/officeDocument/2006/relationships/tags" Target="../tags/tag123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10" Type="http://schemas.openxmlformats.org/officeDocument/2006/relationships/image" Target="../media/image12.png"/><Relationship Id="rId4" Type="http://schemas.openxmlformats.org/officeDocument/2006/relationships/tags" Target="../tags/tag130.xml"/><Relationship Id="rId9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12.pn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tags" Target="../tags/tag144.xml"/><Relationship Id="rId5" Type="http://schemas.openxmlformats.org/officeDocument/2006/relationships/tags" Target="../tags/tag138.xml"/><Relationship Id="rId15" Type="http://schemas.openxmlformats.org/officeDocument/2006/relationships/image" Target="../media/image20.jpg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tags" Target="../tags/tag156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5" Type="http://schemas.openxmlformats.org/officeDocument/2006/relationships/tags" Target="../tags/tag149.xml"/><Relationship Id="rId15" Type="http://schemas.openxmlformats.org/officeDocument/2006/relationships/image" Target="../media/image16.emf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13" Type="http://schemas.openxmlformats.org/officeDocument/2006/relationships/tags" Target="../tags/tag169.xml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12" Type="http://schemas.openxmlformats.org/officeDocument/2006/relationships/tags" Target="../tags/tag168.xml"/><Relationship Id="rId2" Type="http://schemas.openxmlformats.org/officeDocument/2006/relationships/tags" Target="../tags/tag158.xml"/><Relationship Id="rId16" Type="http://schemas.openxmlformats.org/officeDocument/2006/relationships/image" Target="../media/image11.jpeg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tags" Target="../tags/tag167.xml"/><Relationship Id="rId5" Type="http://schemas.openxmlformats.org/officeDocument/2006/relationships/tags" Target="../tags/tag161.xml"/><Relationship Id="rId15" Type="http://schemas.openxmlformats.org/officeDocument/2006/relationships/image" Target="../media/image12.png"/><Relationship Id="rId10" Type="http://schemas.openxmlformats.org/officeDocument/2006/relationships/tags" Target="../tags/tag166.xml"/><Relationship Id="rId4" Type="http://schemas.openxmlformats.org/officeDocument/2006/relationships/tags" Target="../tags/tag160.xml"/><Relationship Id="rId9" Type="http://schemas.openxmlformats.org/officeDocument/2006/relationships/tags" Target="../tags/tag165.xml"/><Relationship Id="rId14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10" Type="http://schemas.openxmlformats.org/officeDocument/2006/relationships/image" Target="../media/image12.png"/><Relationship Id="rId4" Type="http://schemas.openxmlformats.org/officeDocument/2006/relationships/tags" Target="../tags/tag173.xml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4.sv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2.png"/><Relationship Id="rId5" Type="http://schemas.openxmlformats.org/officeDocument/2006/relationships/tags" Target="../tags/tag7.xml"/><Relationship Id="rId10" Type="http://schemas.openxmlformats.org/officeDocument/2006/relationships/image" Target="../media/image11.jpe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12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tags" Target="../tags/tag187.xml"/><Relationship Id="rId5" Type="http://schemas.openxmlformats.org/officeDocument/2006/relationships/tags" Target="../tags/tag181.xml"/><Relationship Id="rId15" Type="http://schemas.openxmlformats.org/officeDocument/2006/relationships/image" Target="../media/image21.jpg"/><Relationship Id="rId10" Type="http://schemas.openxmlformats.org/officeDocument/2006/relationships/tags" Target="../tags/tag186.xml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5" Type="http://schemas.openxmlformats.org/officeDocument/2006/relationships/tags" Target="../tags/tag192.xml"/><Relationship Id="rId15" Type="http://schemas.openxmlformats.org/officeDocument/2006/relationships/image" Target="../media/image16.emf"/><Relationship Id="rId10" Type="http://schemas.openxmlformats.org/officeDocument/2006/relationships/tags" Target="../tags/tag197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2" Type="http://schemas.openxmlformats.org/officeDocument/2006/relationships/tags" Target="../tags/tag201.xml"/><Relationship Id="rId16" Type="http://schemas.openxmlformats.org/officeDocument/2006/relationships/image" Target="../media/image11.jpe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5" Type="http://schemas.openxmlformats.org/officeDocument/2006/relationships/tags" Target="../tags/tag204.xml"/><Relationship Id="rId15" Type="http://schemas.openxmlformats.org/officeDocument/2006/relationships/image" Target="../media/image12.png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image" Target="../media/image18.emf"/><Relationship Id="rId5" Type="http://schemas.openxmlformats.org/officeDocument/2006/relationships/tags" Target="../tags/tag217.xml"/><Relationship Id="rId10" Type="http://schemas.openxmlformats.org/officeDocument/2006/relationships/image" Target="../media/image17.png"/><Relationship Id="rId4" Type="http://schemas.openxmlformats.org/officeDocument/2006/relationships/tags" Target="../tags/tag216.xml"/><Relationship Id="rId9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image" Target="../media/image12.png"/><Relationship Id="rId3" Type="http://schemas.openxmlformats.org/officeDocument/2006/relationships/tags" Target="../tags/tag223.xml"/><Relationship Id="rId7" Type="http://schemas.openxmlformats.org/officeDocument/2006/relationships/tags" Target="../tags/tag227.xml"/><Relationship Id="rId12" Type="http://schemas.openxmlformats.org/officeDocument/2006/relationships/image" Target="../media/image21.sv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image" Target="../media/image22.png"/><Relationship Id="rId5" Type="http://schemas.openxmlformats.org/officeDocument/2006/relationships/tags" Target="../tags/tag225.xml"/><Relationship Id="rId10" Type="http://schemas.openxmlformats.org/officeDocument/2006/relationships/image" Target="../media/image11.jpeg"/><Relationship Id="rId4" Type="http://schemas.openxmlformats.org/officeDocument/2006/relationships/tags" Target="../tags/tag224.xml"/><Relationship Id="rId9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6.xml"/><Relationship Id="rId13" Type="http://schemas.openxmlformats.org/officeDocument/2006/relationships/image" Target="../media/image12.png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tags" Target="../tags/tag239.xml"/><Relationship Id="rId5" Type="http://schemas.openxmlformats.org/officeDocument/2006/relationships/tags" Target="../tags/tag233.xml"/><Relationship Id="rId15" Type="http://schemas.openxmlformats.org/officeDocument/2006/relationships/image" Target="../media/image23.jpg"/><Relationship Id="rId10" Type="http://schemas.openxmlformats.org/officeDocument/2006/relationships/tags" Target="../tags/tag238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tags" Target="../tags/tag251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tags" Target="../tags/tag250.xml"/><Relationship Id="rId5" Type="http://schemas.openxmlformats.org/officeDocument/2006/relationships/tags" Target="../tags/tag244.xml"/><Relationship Id="rId15" Type="http://schemas.openxmlformats.org/officeDocument/2006/relationships/image" Target="../media/image16.emf"/><Relationship Id="rId10" Type="http://schemas.openxmlformats.org/officeDocument/2006/relationships/tags" Target="../tags/tag249.xml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tags" Target="../tags/tag264.xml"/><Relationship Id="rId3" Type="http://schemas.openxmlformats.org/officeDocument/2006/relationships/tags" Target="../tags/tag254.xml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2" Type="http://schemas.openxmlformats.org/officeDocument/2006/relationships/tags" Target="../tags/tag253.xml"/><Relationship Id="rId16" Type="http://schemas.openxmlformats.org/officeDocument/2006/relationships/image" Target="../media/image11.jpeg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5" Type="http://schemas.openxmlformats.org/officeDocument/2006/relationships/tags" Target="../tags/tag256.xml"/><Relationship Id="rId15" Type="http://schemas.openxmlformats.org/officeDocument/2006/relationships/image" Target="../media/image12.png"/><Relationship Id="rId10" Type="http://schemas.openxmlformats.org/officeDocument/2006/relationships/tags" Target="../tags/tag261.xml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10" Type="http://schemas.openxmlformats.org/officeDocument/2006/relationships/image" Target="../media/image12.png"/><Relationship Id="rId4" Type="http://schemas.openxmlformats.org/officeDocument/2006/relationships/tags" Target="../tags/tag268.xml"/><Relationship Id="rId9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image" Target="../media/image12.png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image" Target="../media/image24.jpg"/><Relationship Id="rId10" Type="http://schemas.openxmlformats.org/officeDocument/2006/relationships/tags" Target="../tags/tag281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1.jpeg"/><Relationship Id="rId5" Type="http://schemas.openxmlformats.org/officeDocument/2006/relationships/tags" Target="../tags/tag15.xml"/><Relationship Id="rId10" Type="http://schemas.openxmlformats.org/officeDocument/2006/relationships/image" Target="../media/image14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tags" Target="../tags/tag294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tags" Target="../tags/tag293.xml"/><Relationship Id="rId5" Type="http://schemas.openxmlformats.org/officeDocument/2006/relationships/tags" Target="../tags/tag287.xml"/><Relationship Id="rId15" Type="http://schemas.openxmlformats.org/officeDocument/2006/relationships/image" Target="../media/image16.emf"/><Relationship Id="rId10" Type="http://schemas.openxmlformats.org/officeDocument/2006/relationships/tags" Target="../tags/tag292.xml"/><Relationship Id="rId4" Type="http://schemas.openxmlformats.org/officeDocument/2006/relationships/tags" Target="../tags/tag286.xml"/><Relationship Id="rId9" Type="http://schemas.openxmlformats.org/officeDocument/2006/relationships/tags" Target="../tags/tag291.xml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tags" Target="../tags/tag307.xml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tags" Target="../tags/tag306.xml"/><Relationship Id="rId2" Type="http://schemas.openxmlformats.org/officeDocument/2006/relationships/tags" Target="../tags/tag296.xml"/><Relationship Id="rId16" Type="http://schemas.openxmlformats.org/officeDocument/2006/relationships/image" Target="../media/image11.jpeg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tags" Target="../tags/tag305.xml"/><Relationship Id="rId5" Type="http://schemas.openxmlformats.org/officeDocument/2006/relationships/tags" Target="../tags/tag299.xml"/><Relationship Id="rId15" Type="http://schemas.openxmlformats.org/officeDocument/2006/relationships/image" Target="../media/image12.png"/><Relationship Id="rId10" Type="http://schemas.openxmlformats.org/officeDocument/2006/relationships/tags" Target="../tags/tag304.xml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10" Type="http://schemas.openxmlformats.org/officeDocument/2006/relationships/image" Target="../media/image18.emf"/><Relationship Id="rId4" Type="http://schemas.openxmlformats.org/officeDocument/2006/relationships/tags" Target="../tags/tag311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1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11.jpeg"/><Relationship Id="rId5" Type="http://schemas.openxmlformats.org/officeDocument/2006/relationships/tags" Target="../tags/tag23.xml"/><Relationship Id="rId10" Type="http://schemas.openxmlformats.org/officeDocument/2006/relationships/image" Target="../media/image14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2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image" Target="../media/image15.jpg"/><Relationship Id="rId10" Type="http://schemas.openxmlformats.org/officeDocument/2006/relationships/tags" Target="../tags/tag36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5" Type="http://schemas.openxmlformats.org/officeDocument/2006/relationships/tags" Target="../tags/tag42.xml"/><Relationship Id="rId15" Type="http://schemas.openxmlformats.org/officeDocument/2006/relationships/image" Target="../media/image16.emf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10" Type="http://schemas.openxmlformats.org/officeDocument/2006/relationships/image" Target="../media/image18.emf"/><Relationship Id="rId4" Type="http://schemas.openxmlformats.org/officeDocument/2006/relationships/tags" Target="../tags/tag53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2" Type="http://schemas.openxmlformats.org/officeDocument/2006/relationships/tags" Target="../tags/tag58.xml"/><Relationship Id="rId16" Type="http://schemas.openxmlformats.org/officeDocument/2006/relationships/image" Target="../media/image11.jpe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image" Target="../media/image12.png"/><Relationship Id="rId10" Type="http://schemas.openxmlformats.org/officeDocument/2006/relationships/tags" Target="../tags/tag66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10" Type="http://schemas.openxmlformats.org/officeDocument/2006/relationships/image" Target="../media/image18.emf"/><Relationship Id="rId4" Type="http://schemas.openxmlformats.org/officeDocument/2006/relationships/tags" Target="../tags/tag73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F4DEC83-947D-B54D-94BF-A2C5B66C1F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4093"/>
            <a:ext cx="12192000" cy="6888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F4CEBC-43E3-7B43-AEB1-0500D01802A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035789" y="4466951"/>
            <a:ext cx="212045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60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Trouve </a:t>
            </a:r>
            <a:r>
              <a:rPr lang="fr-CA" sz="2600" dirty="0" smtClean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l’intrus</a:t>
            </a:r>
            <a:endParaRPr lang="fr-CA" sz="2600" b="0" cap="none" spc="0" dirty="0">
              <a:ln w="0"/>
              <a:solidFill>
                <a:srgbClr val="27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2482806"/>
            <a:ext cx="3629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B64E1A-EDD3-054C-B072-89F50168BF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1E0158F-7579-E443-8166-1B741019F6D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F1E868-41F3-9848-B087-A562D07C9D58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B8D9FC-8026-874E-AF68-7E9D4BFEDC8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9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198211" y="1779897"/>
            <a:ext cx="182934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fleur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96" y="2537309"/>
            <a:ext cx="4562856" cy="3040890"/>
          </a:xfrm>
          <a:prstGeom prst="rect">
            <a:avLst/>
          </a:prstGeom>
          <a:ln w="28575">
            <a:solidFill>
              <a:srgbClr val="9BD5E8"/>
            </a:solidFill>
          </a:ln>
        </p:spPr>
      </p:pic>
    </p:spTree>
    <p:extLst>
      <p:ext uri="{BB962C8B-B14F-4D97-AF65-F5344CB8AC3E}">
        <p14:creationId xmlns:p14="http://schemas.microsoft.com/office/powerpoint/2010/main" val="16545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910131" y="1638308"/>
            <a:ext cx="4131259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f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leurir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flèche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refleurir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fleurette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289757" y="1831268"/>
            <a:ext cx="182934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fleur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l’intrus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3662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910131" y="1638308"/>
            <a:ext cx="4131259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f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leurir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flèche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refleurir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fleurette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289757" y="1831268"/>
            <a:ext cx="182934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fleur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Image 14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12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Ellipse 16"/>
          <p:cNvSpPr/>
          <p:nvPr>
            <p:custDataLst>
              <p:tags r:id="rId13"/>
            </p:custDataLst>
          </p:nvPr>
        </p:nvSpPr>
        <p:spPr>
          <a:xfrm>
            <a:off x="6087511" y="2427604"/>
            <a:ext cx="350806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640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413247" y="1040125"/>
            <a:ext cx="6711697" cy="510874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29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mots de la même famille morphologique ont un lien de sens comme</a:t>
            </a:r>
            <a:r>
              <a:rPr lang="fr-CA" sz="2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 école », « écolier » </a:t>
            </a:r>
            <a:r>
              <a:rPr lang="fr-CA" sz="29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et</a:t>
            </a:r>
            <a:r>
              <a:rPr lang="fr-CA" sz="2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 écolière » </a:t>
            </a:r>
            <a:r>
              <a:rPr lang="fr-CA" sz="29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ou</a:t>
            </a:r>
            <a:r>
              <a:rPr lang="fr-CA" sz="2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 petit », « petite », « petitesse » </a:t>
            </a:r>
            <a:r>
              <a:rPr lang="fr-CA" sz="29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et</a:t>
            </a:r>
            <a:r>
              <a:rPr lang="fr-CA" sz="2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 rapetisser ».</a:t>
            </a:r>
          </a:p>
          <a:p>
            <a:endParaRPr lang="fr-CA" sz="29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CA" sz="29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Parfois, certains mots partagent les mêmes lettres, mais ils n’ont pas le même sens comme « jeu » et « jeudi ».   </a:t>
            </a:r>
            <a:endParaRPr lang="fr-CA" sz="29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fr-CA" sz="29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99E948-50D0-3D42-BDDA-A58A897321A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C2D6F7-97EF-7241-B6DF-D83BFA4BE42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6281" y="3825240"/>
            <a:ext cx="1221166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4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157809" y="2389348"/>
            <a:ext cx="387638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dirty="0">
                <a:solidFill>
                  <a:srgbClr val="27235C"/>
                </a:solidFill>
                <a:latin typeface="Comic Sans MS" panose="030F0702030302020204" pitchFamily="66" charset="0"/>
              </a:rPr>
              <a:t>Allons trouver </a:t>
            </a:r>
          </a:p>
          <a:p>
            <a:pPr algn="ctr"/>
            <a:r>
              <a:rPr lang="fr-CA" sz="40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un </a:t>
            </a:r>
            <a:r>
              <a:rPr lang="fr-CA" sz="4000" dirty="0">
                <a:solidFill>
                  <a:srgbClr val="27235C"/>
                </a:solidFill>
                <a:latin typeface="Comic Sans MS" panose="030F0702030302020204" pitchFamily="66" charset="0"/>
              </a:rPr>
              <a:t>autre </a:t>
            </a:r>
          </a:p>
          <a:p>
            <a:pPr algn="ctr"/>
            <a:r>
              <a:rPr lang="fr-CA" sz="40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intrus.</a:t>
            </a:r>
            <a:endParaRPr lang="fr-CA" sz="24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8DAA40-A91F-3A47-A84B-290345B205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6741CE-36DA-E447-92D5-FA46EA44EB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D36F7-F401-6847-8330-A850DFA04482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422D59-3BC4-8248-9109-91598F2E70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311224" y="1779897"/>
            <a:ext cx="160332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ours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34" y="2481006"/>
            <a:ext cx="4713120" cy="3145536"/>
          </a:xfrm>
          <a:prstGeom prst="rect">
            <a:avLst/>
          </a:prstGeom>
          <a:ln w="28575">
            <a:solidFill>
              <a:srgbClr val="9BD5E8"/>
            </a:solidFill>
          </a:ln>
        </p:spPr>
      </p:pic>
    </p:spTree>
    <p:extLst>
      <p:ext uri="{BB962C8B-B14F-4D97-AF65-F5344CB8AC3E}">
        <p14:creationId xmlns:p14="http://schemas.microsoft.com/office/powerpoint/2010/main" val="27328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910131" y="1638308"/>
            <a:ext cx="3943708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ours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on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ourse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détours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nounours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402770" y="1831268"/>
            <a:ext cx="160332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ours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l’intrus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162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910131" y="1638308"/>
            <a:ext cx="3943708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ourson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ourse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détours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nounours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402770" y="1831268"/>
            <a:ext cx="160332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ours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12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lipse 4"/>
          <p:cNvSpPr/>
          <p:nvPr>
            <p:custDataLst>
              <p:tags r:id="rId13"/>
            </p:custDataLst>
          </p:nvPr>
        </p:nvSpPr>
        <p:spPr>
          <a:xfrm>
            <a:off x="6197498" y="3277408"/>
            <a:ext cx="350806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916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2644170"/>
            <a:ext cx="3629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942634" y="2130192"/>
            <a:ext cx="45993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Tu veux jouer </a:t>
            </a:r>
          </a:p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avec moi?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4" name="Graphique 3" descr="Jouer">
            <a:extLst>
              <a:ext uri="{FF2B5EF4-FFF2-40B4-BE49-F238E27FC236}">
                <a16:creationId xmlns:a16="http://schemas.microsoft.com/office/drawing/2014/main" id="{0769DF32-BC41-9448-B156-8C010814F78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60425" y="3689784"/>
            <a:ext cx="914400" cy="914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AA61DE-FAFD-874B-B4C7-C2CE54BFD46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172D81-DE62-8A47-8EFC-9185637C8827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05665" y="1779897"/>
            <a:ext cx="241444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pomme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07" y="2432304"/>
            <a:ext cx="4340153" cy="3185073"/>
          </a:xfrm>
          <a:prstGeom prst="rect">
            <a:avLst/>
          </a:prstGeom>
          <a:ln w="28575">
            <a:solidFill>
              <a:srgbClr val="9BD5E8"/>
            </a:solidFill>
          </a:ln>
        </p:spPr>
      </p:pic>
    </p:spTree>
    <p:extLst>
      <p:ext uri="{BB962C8B-B14F-4D97-AF65-F5344CB8AC3E}">
        <p14:creationId xmlns:p14="http://schemas.microsoft.com/office/powerpoint/2010/main" val="263215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763608" y="1699296"/>
            <a:ext cx="4562467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pommeraie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pommier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pompier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pommette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97211" y="1831268"/>
            <a:ext cx="241444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pomme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l’intrus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3453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763827" y="1672519"/>
            <a:ext cx="4562467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pommeraie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pommier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pompier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pommette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97211" y="1831268"/>
            <a:ext cx="241444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pomme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12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lipse 4"/>
          <p:cNvSpPr/>
          <p:nvPr>
            <p:custDataLst>
              <p:tags r:id="rId13"/>
            </p:custDataLst>
          </p:nvPr>
        </p:nvSpPr>
        <p:spPr>
          <a:xfrm>
            <a:off x="6291027" y="3389500"/>
            <a:ext cx="350806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621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99E948-50D0-3D42-BDDA-A58A897321A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C2D6F7-97EF-7241-B6DF-D83BFA4BE42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6281" y="3825240"/>
            <a:ext cx="1221166" cy="2575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/>
          <p:cNvGrpSpPr/>
          <p:nvPr>
            <p:custDataLst>
              <p:tags r:id="rId7"/>
            </p:custDataLst>
          </p:nvPr>
        </p:nvGrpSpPr>
        <p:grpSpPr>
          <a:xfrm>
            <a:off x="5413247" y="1040125"/>
            <a:ext cx="6711697" cy="5108747"/>
            <a:chOff x="5413247" y="1040125"/>
            <a:chExt cx="6711697" cy="51087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714566-EB8E-1247-911D-ADDFFAC0AEC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5413247" y="1040125"/>
              <a:ext cx="6711697" cy="510874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fr-CA" sz="36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Tu as observé le mot de base « pomme » et le mot construit « pommier »?</a:t>
              </a:r>
            </a:p>
            <a:p>
              <a:r>
                <a:rPr lang="fr-CA" sz="3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Parfois, pour écrire des mots construits, il faut enlever la lettre finale du mot de base.</a:t>
              </a:r>
            </a:p>
            <a:p>
              <a:endParaRPr lang="fr-CA" sz="29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7214616" y="4692615"/>
              <a:ext cx="1838463" cy="77254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3600" dirty="0" smtClean="0">
                  <a:latin typeface="Comic Sans MS" panose="030F0702030302020204" pitchFamily="66" charset="0"/>
                </a:rPr>
                <a:t>pomm</a:t>
              </a:r>
              <a:r>
                <a:rPr lang="fr-CA" sz="3600" dirty="0" smtClean="0">
                  <a:solidFill>
                    <a:schemeClr val="bg1">
                      <a:lumMod val="85000"/>
                    </a:schemeClr>
                  </a:solidFill>
                  <a:latin typeface="Comic Sans MS" panose="030F0702030302020204" pitchFamily="66" charset="0"/>
                </a:rPr>
                <a:t>e</a:t>
              </a:r>
              <a:endParaRPr lang="fr-CA" sz="3600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1" name="Rectangle à coins arrondis 20"/>
            <p:cNvSpPr/>
            <p:nvPr/>
          </p:nvSpPr>
          <p:spPr>
            <a:xfrm>
              <a:off x="9053079" y="4692615"/>
              <a:ext cx="904737" cy="77994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3600" dirty="0" err="1" smtClean="0">
                  <a:latin typeface="Comic Sans MS" panose="030F0702030302020204" pitchFamily="66" charset="0"/>
                </a:rPr>
                <a:t>ier</a:t>
              </a:r>
              <a:endParaRPr lang="fr-CA" sz="36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0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37822" y="2527333"/>
            <a:ext cx="471635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b="1" u="sng" dirty="0">
                <a:solidFill>
                  <a:srgbClr val="27235C"/>
                </a:solidFill>
                <a:latin typeface="Comic Sans MS" panose="030F0702030302020204" pitchFamily="66" charset="0"/>
              </a:rPr>
              <a:t>ATTENTION !</a:t>
            </a:r>
          </a:p>
          <a:p>
            <a:pPr algn="ctr"/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200" dirty="0">
                <a:solidFill>
                  <a:srgbClr val="27235C"/>
                </a:solidFill>
                <a:latin typeface="Comic Sans MS" panose="030F0702030302020204" pitchFamily="66" charset="0"/>
              </a:rPr>
              <a:t>Il y a </a:t>
            </a:r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encore un </a:t>
            </a:r>
            <a:r>
              <a:rPr lang="fr-CA" sz="3200" dirty="0">
                <a:solidFill>
                  <a:srgbClr val="27235C"/>
                </a:solidFill>
                <a:latin typeface="Comic Sans MS" panose="030F0702030302020204" pitchFamily="66" charset="0"/>
              </a:rPr>
              <a:t>intrus.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phique 2" descr="Avertissement">
            <a:extLst>
              <a:ext uri="{FF2B5EF4-FFF2-40B4-BE49-F238E27FC236}">
                <a16:creationId xmlns:a16="http://schemas.microsoft.com/office/drawing/2014/main" id="{9759D615-6FD2-154E-9262-574CC70B6C8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674478" y="1210327"/>
            <a:ext cx="914400" cy="9144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8C03817-432C-5642-9A4F-0332D00767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FAFA342-BCB9-D147-8693-BC2E191D2E9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5DEB29-C685-2249-A51C-D2757105893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66CF58-D395-0141-A34C-5620C4844B80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5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393778" y="1779897"/>
            <a:ext cx="143821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mur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85" y="2487168"/>
            <a:ext cx="4493628" cy="3156470"/>
          </a:xfrm>
          <a:prstGeom prst="rect">
            <a:avLst/>
          </a:prstGeom>
          <a:ln w="28575">
            <a:solidFill>
              <a:srgbClr val="9BD5E8"/>
            </a:solidFill>
          </a:ln>
        </p:spPr>
      </p:pic>
    </p:spTree>
    <p:extLst>
      <p:ext uri="{BB962C8B-B14F-4D97-AF65-F5344CB8AC3E}">
        <p14:creationId xmlns:p14="http://schemas.microsoft.com/office/powerpoint/2010/main" val="39839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945910" y="1312124"/>
            <a:ext cx="3962944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mûrier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murer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e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mmurer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d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émurer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murette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485324" y="1831268"/>
            <a:ext cx="143821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mur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l’intrus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581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959825" y="1335550"/>
            <a:ext cx="3962944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mûrier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murer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emmurer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démurer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murette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485324" y="1831268"/>
            <a:ext cx="143821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mur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12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lipse 4"/>
          <p:cNvSpPr/>
          <p:nvPr>
            <p:custDataLst>
              <p:tags r:id="rId13"/>
            </p:custDataLst>
          </p:nvPr>
        </p:nvSpPr>
        <p:spPr>
          <a:xfrm>
            <a:off x="6078592" y="1325953"/>
            <a:ext cx="350806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69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62291" y="2644170"/>
            <a:ext cx="50674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</a:t>
            </a:r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fais 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un dernier essai?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124474" y="1779897"/>
            <a:ext cx="197682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jeune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1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12" y="2506499"/>
            <a:ext cx="4674819" cy="3120690"/>
          </a:xfrm>
          <a:prstGeom prst="rect">
            <a:avLst/>
          </a:prstGeom>
          <a:ln w="28575">
            <a:solidFill>
              <a:srgbClr val="9BD5E8"/>
            </a:solidFill>
          </a:ln>
        </p:spPr>
      </p:pic>
    </p:spTree>
    <p:extLst>
      <p:ext uri="{BB962C8B-B14F-4D97-AF65-F5344CB8AC3E}">
        <p14:creationId xmlns:p14="http://schemas.microsoft.com/office/powerpoint/2010/main" val="11071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07125" y="1185140"/>
            <a:ext cx="4177747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Lis </a:t>
            </a:r>
            <a:r>
              <a:rPr lang="fr-CA" sz="3200" dirty="0">
                <a:solidFill>
                  <a:srgbClr val="27235C"/>
                </a:solidFill>
                <a:latin typeface="Comic Sans MS" panose="030F0702030302020204" pitchFamily="66" charset="0"/>
              </a:rPr>
              <a:t>les mots.</a:t>
            </a:r>
          </a:p>
          <a:p>
            <a:pPr algn="ctr"/>
            <a:r>
              <a:rPr lang="fr-CA" sz="3200" dirty="0">
                <a:solidFill>
                  <a:srgbClr val="27235C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Trouve l’intrus, celui </a:t>
            </a: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qui ne fait pas partie</a:t>
            </a: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 de la même famille </a:t>
            </a: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morphologique</a:t>
            </a: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que le mot de base.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6" y="476612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7308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945910" y="1312124"/>
            <a:ext cx="4477508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jeunesse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déjeuner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j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eunot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jeunement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rajeunir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216020" y="1831268"/>
            <a:ext cx="197682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jeune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l’intrus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5828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959825" y="1335550"/>
            <a:ext cx="4477508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jeunesse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déjeuner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jeunot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jeunement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rajeunir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216020" y="1831268"/>
            <a:ext cx="197682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jeune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12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lipse 4"/>
          <p:cNvSpPr/>
          <p:nvPr>
            <p:custDataLst>
              <p:tags r:id="rId13"/>
            </p:custDataLst>
          </p:nvPr>
        </p:nvSpPr>
        <p:spPr>
          <a:xfrm>
            <a:off x="6623487" y="2173311"/>
            <a:ext cx="350806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526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8632B-68D4-4F42-BD66-297AB45E5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-7301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413247" y="640080"/>
            <a:ext cx="6536861" cy="57016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Rappelle-toi</a:t>
            </a:r>
            <a:r>
              <a:rPr lang="fr-CA" sz="3400" dirty="0">
                <a:solidFill>
                  <a:srgbClr val="002060"/>
                </a:solidFill>
                <a:latin typeface="Comic Sans MS" panose="030F0702030302020204" pitchFamily="66" charset="0"/>
              </a:rPr>
              <a:t>! Une famille de mots regroupe tous les mots formés à partir d’un mot de base qui te fait penser à une même idée, comme « </a:t>
            </a:r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fleur » </a:t>
            </a:r>
            <a:r>
              <a:rPr lang="fr-CA" sz="3400" dirty="0">
                <a:solidFill>
                  <a:srgbClr val="002060"/>
                </a:solidFill>
                <a:latin typeface="Comic Sans MS" panose="030F0702030302020204" pitchFamily="66" charset="0"/>
              </a:rPr>
              <a:t>et </a:t>
            </a:r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 fleurir ».</a:t>
            </a:r>
            <a:endParaRPr lang="fr-CA" sz="3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</a:t>
            </a:r>
            <a:r>
              <a:rPr lang="fr-CA" sz="3400" dirty="0">
                <a:solidFill>
                  <a:srgbClr val="002060"/>
                </a:solidFill>
                <a:latin typeface="Comic Sans MS" panose="030F0702030302020204" pitchFamily="66" charset="0"/>
              </a:rPr>
              <a:t>peux </a:t>
            </a:r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couper le mot pour découvrir le mot de base ou tu peux mettre le mot </a:t>
            </a:r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construit dans </a:t>
            </a:r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une phrase pour t’aider à vérifier son sens.</a:t>
            </a:r>
            <a:endParaRPr kumimoji="0" lang="fr-FR" sz="3400" b="0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sym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1713" y="1759311"/>
            <a:ext cx="30564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Rappel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2DFEAE-50A7-A743-BD77-F68A2ADEFE3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081" y="3825241"/>
            <a:ext cx="1221166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77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2968" y="570793"/>
            <a:ext cx="5838786" cy="5723397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379662" y="980674"/>
            <a:ext cx="5425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Par exemple, </a:t>
            </a:r>
            <a:endParaRPr lang="fr-CA" sz="3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entre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«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ami », </a:t>
            </a:r>
          </a:p>
          <a:p>
            <a:pPr algn="ctr"/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 amitié » et « amiral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», </a:t>
            </a:r>
          </a:p>
          <a:p>
            <a:pPr algn="ctr"/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l’intrus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est « amiral », </a:t>
            </a:r>
            <a:endParaRPr lang="fr-CA" sz="3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car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il n’est pas </a:t>
            </a:r>
            <a:endParaRPr lang="fr-CA" sz="3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la même famille </a:t>
            </a:r>
            <a:endParaRPr lang="fr-CA" sz="3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m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orphologique </a:t>
            </a:r>
          </a:p>
          <a:p>
            <a:pPr algn="ctr"/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que le mot de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base « ami ».</a:t>
            </a:r>
            <a:endParaRPr lang="fr-CA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fr-CA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0342" y="4930952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395789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289582" y="1779897"/>
            <a:ext cx="1646606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cha</a:t>
            </a:r>
            <a:r>
              <a:rPr lang="fr-CA" sz="5500" dirty="0">
                <a:solidFill>
                  <a:srgbClr val="A4CB50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84" y="2526218"/>
            <a:ext cx="4582668" cy="3055112"/>
          </a:xfrm>
          <a:prstGeom prst="rect">
            <a:avLst/>
          </a:prstGeom>
          <a:ln w="28575">
            <a:solidFill>
              <a:srgbClr val="9BD5E8"/>
            </a:solidFill>
          </a:ln>
        </p:spPr>
      </p:pic>
    </p:spTree>
    <p:extLst>
      <p:ext uri="{BB962C8B-B14F-4D97-AF65-F5344CB8AC3E}">
        <p14:creationId xmlns:p14="http://schemas.microsoft.com/office/powerpoint/2010/main" val="8162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910131" y="1638308"/>
            <a:ext cx="3820277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haton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hatière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hatte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château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381128" y="1831268"/>
            <a:ext cx="1646606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cha</a:t>
            </a:r>
            <a:r>
              <a:rPr lang="fr-CA" sz="5500" dirty="0" smtClean="0">
                <a:solidFill>
                  <a:srgbClr val="A4CB50"/>
                </a:solidFill>
                <a:latin typeface="Comic Sans MS" panose="030F0702030302020204" pitchFamily="66" charset="0"/>
              </a:rPr>
              <a:t>t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l’intrus parmi ces mots.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358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564395" y="1103916"/>
            <a:ext cx="5468454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Un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truc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cherche le mot de base.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mot de base, c’est un petit mot comme « ami » ou « chat ». </a:t>
            </a:r>
            <a:endParaRPr lang="fr-CA" sz="4000" dirty="0" smtClean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t’aide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à trouver les familles de mots. </a:t>
            </a:r>
            <a:endParaRPr lang="fr-CA" sz="3600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2232" y="3611339"/>
            <a:ext cx="1119428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25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90537" y="614191"/>
            <a:ext cx="5526111" cy="5526111"/>
          </a:xfrm>
          <a:prstGeom prst="ellipse">
            <a:avLst/>
          </a:prstGeom>
          <a:solidFill>
            <a:srgbClr val="27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910131" y="1638308"/>
            <a:ext cx="3820277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haton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hatière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c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hatte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château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381128" y="1831268"/>
            <a:ext cx="1646606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cha</a:t>
            </a:r>
            <a:r>
              <a:rPr lang="fr-CA" sz="5500" dirty="0" smtClean="0">
                <a:solidFill>
                  <a:srgbClr val="A4CB50"/>
                </a:solidFill>
                <a:latin typeface="Comic Sans MS" panose="030F0702030302020204" pitchFamily="66" charset="0"/>
              </a:rPr>
              <a:t>t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trouvé?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12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lipse 4"/>
          <p:cNvSpPr/>
          <p:nvPr>
            <p:custDataLst>
              <p:tags r:id="rId13"/>
            </p:custDataLst>
          </p:nvPr>
        </p:nvSpPr>
        <p:spPr>
          <a:xfrm>
            <a:off x="6349671" y="4164874"/>
            <a:ext cx="350806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440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160769" y="1060704"/>
            <a:ext cx="5468454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3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La chatière est le trou dans le bas d’une porte pour permettre le passage des chats. Donc, chat, chatte,  chaton et chatière font partie de la même famille morphologique.</a:t>
            </a:r>
            <a:endParaRPr lang="fr-CA" sz="3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115" y="3825240"/>
            <a:ext cx="1078993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0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27A65EEE-37B2-E748-8C42-DE56053D9870}" vid="{E6A6956F-A410-644D-A34E-97A75552F0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</TotalTime>
  <Words>647</Words>
  <Application>Microsoft Office PowerPoint</Application>
  <PresentationFormat>Grand écran</PresentationFormat>
  <Paragraphs>170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ＭＳ Ｐゴシック</vt:lpstr>
      <vt:lpstr>Arial</vt:lpstr>
      <vt:lpstr>Calibri</vt:lpstr>
      <vt:lpstr>Calibri Light</vt:lpstr>
      <vt:lpstr>Comic Sans MS</vt:lpstr>
      <vt:lpstr>Gill Sans</vt:lpstr>
      <vt:lpstr>Times New Roman</vt:lpstr>
      <vt:lpstr>Wingdings</vt:lpstr>
      <vt:lpstr>ヒラギノ角ゴ ProN W3</vt:lpstr>
      <vt:lpstr>morneau</vt:lpstr>
      <vt:lpstr>template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UQAM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familles de mots</dc:title>
  <dc:creator>Chapleau, Nathalie</dc:creator>
  <cp:lastModifiedBy>Évaluateur</cp:lastModifiedBy>
  <cp:revision>131</cp:revision>
  <dcterms:created xsi:type="dcterms:W3CDTF">2018-02-13T21:23:20Z</dcterms:created>
  <dcterms:modified xsi:type="dcterms:W3CDTF">2020-08-18T16:18:15Z</dcterms:modified>
</cp:coreProperties>
</file>