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5" r:id="rId3"/>
    <p:sldId id="276" r:id="rId4"/>
    <p:sldId id="271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35C"/>
    <a:srgbClr val="163D69"/>
    <a:srgbClr val="282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56" d="100"/>
          <a:sy n="56" d="100"/>
        </p:scale>
        <p:origin x="744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4CD950-D152-3A44-AE4D-064BC83E5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0E72E6-2A4C-F04B-9014-E77D76D6A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7AF746-B9F7-1C4A-A888-F343CDBD2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D01791-AEFF-874B-979F-F93391A0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655C11-40F9-244A-948A-EA88AEFF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3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AAC301-46E1-C748-96D6-B2DA4FC8E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F0E1BF-FC26-6040-8235-FD2818F0A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660F4A-2B2C-E64E-9600-DE4F0219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1/7/20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B1DCEB-0342-2744-A16F-56F8CD957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2BB5FD-0F5C-5A4C-85EE-67D7F12C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8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D45B17-DEC9-8E45-A74A-718512F16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D90A42-F267-1B41-A134-C46D813A1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A55885-B84B-424C-922C-CDD05FAF9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1AC8DE-F438-0542-9DDA-FF78040A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9D28F1-6AEB-4E46-835D-5FB53B95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7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4DB48A-D399-2546-8001-4D8DA405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134E89-50C2-C449-9308-F770233BC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99A7EA-9171-C948-B466-FF855753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1/7/20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9A49D9-0566-644E-872A-F0D3D6B8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BEE7BA-FB07-3E48-8AC2-F96BC677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9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E71DA-E99C-5843-9D7E-A58A80333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08EC5D-775A-E24E-9B12-0E652D677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1AF196-F24E-7B4B-B1B3-5123FA32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65B301-C468-B14E-9801-03F1B5597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830ABE-2543-944F-B6E8-C056AB59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F46C60-B627-1B44-AF88-D06A7314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A003C1-3853-364D-B1FF-DC292DCAC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B9630C-B8F5-E448-81DD-590EE2D06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E1ABFD-4EF8-424B-B27D-F5FA7BD7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1/7/20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D40735-D485-8241-ABBA-FA3FDAC5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0EE14B-0946-054D-B748-9A3456BA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4715F8-A48F-384A-809C-D07DBDCE7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5BD62D-90C6-FD4E-B294-EB454D228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29F008-E0E7-1343-84E6-66FCD5D39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7EFFD4-6178-4C4B-A2AA-82952A9B7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B862D83-8C2D-6F48-8CAF-7CEAF50F0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BA6F941-6F45-0E46-8461-C55E2D5D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DA8EF8D-1169-0A45-AC97-5B672C86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4CC4D66-47AC-544B-8866-5F849F52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3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69344C-E7A6-2B4D-BAAA-F328C43C1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213524-C286-B449-ABCD-A05B5F83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582433-06D5-B44C-A8BF-1B91A83B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7136BD-6C62-B943-A774-C89659127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6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856353-E1F6-BF4C-9370-1DACC5AD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1C4F0B-5F9C-A846-BA0B-702DA716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2F97E5-640E-F147-AE13-BEED9F0B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8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E3354A-857B-4F45-820B-BD0AC0D4D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ED7C61-239E-DB4D-ABED-C740DD7C7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43FA30-B250-B14D-8D92-603DA49CA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20C8F9-1B3F-9648-AAAD-83C8F806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1/7/20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EA9ACF-0474-494A-8CFA-D0696075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F77FB9-C6E9-B746-BBC2-16F88567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16A57-0E5F-3146-8FB1-2E3128312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726A4F0-A90E-1D48-A82B-AA771FEA7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403FA9-671F-8C41-ABF1-011A351D6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506C78-3457-1E49-9BAB-89FED158E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60CED4-EA8C-2F41-AE48-F3E8625CB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947272-C591-4246-B3B2-DF335012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18DB09D-AFD3-8347-BEA2-3ED242371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549C8-5E57-6544-B70B-59BD4B9D0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EAC73E-808F-2A42-B062-B03EB9856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1/7/20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5F7CD9-4581-D746-81CD-CB86E61DD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B73BD2-D0E0-5747-9B39-42C8283D0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4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88C8CF4-F667-C349-8382-BAE22DBA6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93"/>
            <a:ext cx="12192000" cy="68887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6E532D-117F-8541-83FB-107AD7FF4F0D}"/>
              </a:ext>
            </a:extLst>
          </p:cNvPr>
          <p:cNvSpPr/>
          <p:nvPr/>
        </p:nvSpPr>
        <p:spPr>
          <a:xfrm>
            <a:off x="4493807" y="4466951"/>
            <a:ext cx="3204403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 les familles de mots</a:t>
            </a:r>
            <a:endParaRPr lang="fr-CA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68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A4A4E1E0-5F38-E349-8124-0FAE9A5A656F}"/>
              </a:ext>
            </a:extLst>
          </p:cNvPr>
          <p:cNvGrpSpPr/>
          <p:nvPr/>
        </p:nvGrpSpPr>
        <p:grpSpPr>
          <a:xfrm rot="16200000">
            <a:off x="2922386" y="-1876464"/>
            <a:ext cx="6314552" cy="10538822"/>
            <a:chOff x="1081217" y="988541"/>
            <a:chExt cx="7438767" cy="1117050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647E93C-FE2D-BB4E-A587-4A91894A4D82}"/>
                </a:ext>
              </a:extLst>
            </p:cNvPr>
            <p:cNvGrpSpPr/>
            <p:nvPr/>
          </p:nvGrpSpPr>
          <p:grpSpPr>
            <a:xfrm>
              <a:off x="1081217" y="988541"/>
              <a:ext cx="7438767" cy="11170508"/>
              <a:chOff x="1285103" y="988541"/>
              <a:chExt cx="7438767" cy="11170508"/>
            </a:xfrm>
          </p:grpSpPr>
          <p:sp>
            <p:nvSpPr>
              <p:cNvPr id="13" name="Rectangle à coins arrondis 4">
                <a:extLst>
                  <a:ext uri="{FF2B5EF4-FFF2-40B4-BE49-F238E27FC236}">
                    <a16:creationId xmlns:a16="http://schemas.microsoft.com/office/drawing/2014/main" id="{DC253DA4-3DA9-A34E-8394-C5776ECCB237}"/>
                  </a:ext>
                </a:extLst>
              </p:cNvPr>
              <p:cNvSpPr/>
              <p:nvPr/>
            </p:nvSpPr>
            <p:spPr>
              <a:xfrm>
                <a:off x="1285103" y="988541"/>
                <a:ext cx="7438767" cy="11170508"/>
              </a:xfrm>
              <a:prstGeom prst="roundRect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5C57C-EDA7-7B4B-A2F8-AFCCEAB567D0}"/>
                  </a:ext>
                </a:extLst>
              </p:cNvPr>
              <p:cNvSpPr/>
              <p:nvPr/>
            </p:nvSpPr>
            <p:spPr>
              <a:xfrm>
                <a:off x="1893288" y="2199503"/>
                <a:ext cx="6222397" cy="84025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328EB9C-D120-1F4D-A07E-1CF286351092}"/>
                </a:ext>
              </a:extLst>
            </p:cNvPr>
            <p:cNvSpPr/>
            <p:nvPr/>
          </p:nvSpPr>
          <p:spPr>
            <a:xfrm>
              <a:off x="4343400" y="11046941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AB0E275-28C8-B545-8579-EF34761E52E4}"/>
                </a:ext>
              </a:extLst>
            </p:cNvPr>
            <p:cNvSpPr/>
            <p:nvPr/>
          </p:nvSpPr>
          <p:spPr>
            <a:xfrm>
              <a:off x="6623222" y="1346885"/>
              <a:ext cx="568411" cy="5684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Rectangle à coins arrondis 10">
              <a:extLst>
                <a:ext uri="{FF2B5EF4-FFF2-40B4-BE49-F238E27FC236}">
                  <a16:creationId xmlns:a16="http://schemas.microsoft.com/office/drawing/2014/main" id="{C25E45DA-75E6-2E4A-9A88-D2230B57AD23}"/>
                </a:ext>
              </a:extLst>
            </p:cNvPr>
            <p:cNvSpPr/>
            <p:nvPr/>
          </p:nvSpPr>
          <p:spPr>
            <a:xfrm>
              <a:off x="3975786" y="1445734"/>
              <a:ext cx="2193324" cy="3336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C0978F9-A1D9-EE46-96ED-3D22AD2F7147}"/>
              </a:ext>
            </a:extLst>
          </p:cNvPr>
          <p:cNvSpPr/>
          <p:nvPr/>
        </p:nvSpPr>
        <p:spPr>
          <a:xfrm>
            <a:off x="2032467" y="824047"/>
            <a:ext cx="8083389" cy="5209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5535891-CD66-AC49-BC44-C8EB049BD473}"/>
              </a:ext>
            </a:extLst>
          </p:cNvPr>
          <p:cNvSpPr/>
          <p:nvPr/>
        </p:nvSpPr>
        <p:spPr>
          <a:xfrm rot="16200000">
            <a:off x="1186770" y="1490263"/>
            <a:ext cx="540983" cy="552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à coins arrondis 10">
            <a:extLst>
              <a:ext uri="{FF2B5EF4-FFF2-40B4-BE49-F238E27FC236}">
                <a16:creationId xmlns:a16="http://schemas.microsoft.com/office/drawing/2014/main" id="{068F26EE-2984-9143-B6D7-F1A08B7E160D}"/>
              </a:ext>
            </a:extLst>
          </p:cNvPr>
          <p:cNvSpPr/>
          <p:nvPr/>
        </p:nvSpPr>
        <p:spPr>
          <a:xfrm rot="16200000">
            <a:off x="445327" y="3300048"/>
            <a:ext cx="2087494" cy="3243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B4AD453-37FA-AB43-A13E-817C861A565B}"/>
              </a:ext>
            </a:extLst>
          </p:cNvPr>
          <p:cNvSpPr/>
          <p:nvPr/>
        </p:nvSpPr>
        <p:spPr>
          <a:xfrm rot="16200000">
            <a:off x="10465386" y="2977872"/>
            <a:ext cx="703090" cy="718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EFBBF99-CA5F-BA4B-8DB8-E2CA79D5A9AC}"/>
              </a:ext>
            </a:extLst>
          </p:cNvPr>
          <p:cNvGrpSpPr/>
          <p:nvPr/>
        </p:nvGrpSpPr>
        <p:grpSpPr>
          <a:xfrm>
            <a:off x="2367767" y="1317384"/>
            <a:ext cx="7613995" cy="1687460"/>
            <a:chOff x="2367767" y="1317384"/>
            <a:chExt cx="7613995" cy="1583355"/>
          </a:xfrm>
        </p:grpSpPr>
        <p:pic>
          <p:nvPicPr>
            <p:cNvPr id="19" name="Image 18" descr="C:\Users\chapleau_n\Documents\Publication\Programme de rééducation L'arbre des mots\Orthofino\Documents Version définitive\Croquis.jpg">
              <a:extLst>
                <a:ext uri="{FF2B5EF4-FFF2-40B4-BE49-F238E27FC236}">
                  <a16:creationId xmlns:a16="http://schemas.microsoft.com/office/drawing/2014/main" id="{D354C4C4-C7CF-7342-9DF8-F329EDC4D823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2" r="6508" b="59138"/>
            <a:stretch/>
          </p:blipFill>
          <p:spPr bwMode="auto">
            <a:xfrm>
              <a:off x="2367767" y="1447251"/>
              <a:ext cx="805358" cy="775015"/>
            </a:xfrm>
            <a:prstGeom prst="ellipse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4EE0EF82-77C2-9A49-998C-D3CAFE08F326}"/>
                </a:ext>
              </a:extLst>
            </p:cNvPr>
            <p:cNvSpPr/>
            <p:nvPr/>
          </p:nvSpPr>
          <p:spPr>
            <a:xfrm>
              <a:off x="3442625" y="1317384"/>
              <a:ext cx="6539137" cy="1222616"/>
            </a:xfrm>
            <a:prstGeom prst="roundRect">
              <a:avLst/>
            </a:prstGeom>
            <a:solidFill>
              <a:srgbClr val="27235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C08EF4-0F49-2B49-B23D-FAF4C8E01CB8}"/>
                </a:ext>
              </a:extLst>
            </p:cNvPr>
            <p:cNvSpPr/>
            <p:nvPr/>
          </p:nvSpPr>
          <p:spPr>
            <a:xfrm>
              <a:off x="3748871" y="1515744"/>
              <a:ext cx="532526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2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Salut! </a:t>
              </a:r>
            </a:p>
            <a:p>
              <a:r>
                <a:rPr lang="fr-CA" sz="2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Aimes-tu jouer comme moi?</a:t>
              </a:r>
            </a:p>
            <a:p>
              <a:endParaRPr lang="fr-CA" sz="32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E8578137-8605-4F41-ACA0-644F2DF1EBCC}"/>
              </a:ext>
            </a:extLst>
          </p:cNvPr>
          <p:cNvGrpSpPr/>
          <p:nvPr/>
        </p:nvGrpSpPr>
        <p:grpSpPr>
          <a:xfrm>
            <a:off x="2367767" y="2711214"/>
            <a:ext cx="7613995" cy="2829402"/>
            <a:chOff x="2367767" y="1317384"/>
            <a:chExt cx="7613995" cy="2654847"/>
          </a:xfrm>
        </p:grpSpPr>
        <p:pic>
          <p:nvPicPr>
            <p:cNvPr id="29" name="Image 28" descr="C:\Users\chapleau_n\Documents\Publication\Programme de rééducation L'arbre des mots\Orthofino\Documents Version définitive\Croquis.jpg">
              <a:extLst>
                <a:ext uri="{FF2B5EF4-FFF2-40B4-BE49-F238E27FC236}">
                  <a16:creationId xmlns:a16="http://schemas.microsoft.com/office/drawing/2014/main" id="{99B58416-39D5-5846-B1B1-447031170B2F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2" r="6508" b="59138"/>
            <a:stretch/>
          </p:blipFill>
          <p:spPr bwMode="auto">
            <a:xfrm>
              <a:off x="2367767" y="3115037"/>
              <a:ext cx="805358" cy="775015"/>
            </a:xfrm>
            <a:prstGeom prst="ellipse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4F2AD3F0-79CA-694B-A6A4-8CA441043567}"/>
                </a:ext>
              </a:extLst>
            </p:cNvPr>
            <p:cNvSpPr/>
            <p:nvPr/>
          </p:nvSpPr>
          <p:spPr>
            <a:xfrm>
              <a:off x="3442625" y="1317384"/>
              <a:ext cx="6539137" cy="2654847"/>
            </a:xfrm>
            <a:prstGeom prst="roundRect">
              <a:avLst/>
            </a:prstGeom>
            <a:solidFill>
              <a:srgbClr val="27235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2D0989D-0505-6E47-B532-38BD1080DB65}"/>
                </a:ext>
              </a:extLst>
            </p:cNvPr>
            <p:cNvSpPr/>
            <p:nvPr/>
          </p:nvSpPr>
          <p:spPr>
            <a:xfrm>
              <a:off x="3748871" y="1515744"/>
              <a:ext cx="5325267" cy="22766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"/>
                </a:spcBef>
                <a:spcAft>
                  <a:spcPts val="60"/>
                </a:spcAft>
              </a:pPr>
              <a:r>
                <a:rPr lang="fr-CA" sz="25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Je joue au ballon, au parc, à l’ordinateur, avec mes amis et même avec les mots.</a:t>
              </a:r>
            </a:p>
            <a:p>
              <a:pPr>
                <a:spcBef>
                  <a:spcPts val="60"/>
                </a:spcBef>
                <a:spcAft>
                  <a:spcPts val="60"/>
                </a:spcAft>
              </a:pPr>
              <a:r>
                <a:rPr lang="fr-CA" sz="25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Hé oui, les mots! J’aime faire des rimes comme : « Le ball</a:t>
              </a:r>
              <a:r>
                <a:rPr lang="fr-CA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on</a:t>
              </a:r>
              <a:r>
                <a:rPr lang="fr-CA" sz="25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sur le balc</a:t>
              </a:r>
              <a:r>
                <a:rPr lang="fr-CA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on</a:t>
              </a:r>
              <a:r>
                <a:rPr lang="fr-CA" sz="25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de Gédé</a:t>
              </a:r>
              <a:r>
                <a:rPr lang="fr-CA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on</a:t>
              </a:r>
              <a:r>
                <a:rPr lang="fr-CA" sz="25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. », amusant!</a:t>
              </a:r>
            </a:p>
          </p:txBody>
        </p:sp>
      </p:grpSp>
      <p:pic>
        <p:nvPicPr>
          <p:cNvPr id="32" name="Image 31">
            <a:extLst>
              <a:ext uri="{FF2B5EF4-FFF2-40B4-BE49-F238E27FC236}">
                <a16:creationId xmlns:a16="http://schemas.microsoft.com/office/drawing/2014/main" id="{22F180C6-7D1F-BA46-8576-9F7B2DCF65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71EE960D-B5D7-E944-ADAE-B9B9F65886E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002806" y="6512515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8030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A4A4E1E0-5F38-E349-8124-0FAE9A5A656F}"/>
              </a:ext>
            </a:extLst>
          </p:cNvPr>
          <p:cNvGrpSpPr/>
          <p:nvPr/>
        </p:nvGrpSpPr>
        <p:grpSpPr>
          <a:xfrm rot="16200000">
            <a:off x="2922386" y="-1876464"/>
            <a:ext cx="6314552" cy="10538822"/>
            <a:chOff x="1081217" y="988541"/>
            <a:chExt cx="7438767" cy="1117050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647E93C-FE2D-BB4E-A587-4A91894A4D82}"/>
                </a:ext>
              </a:extLst>
            </p:cNvPr>
            <p:cNvGrpSpPr/>
            <p:nvPr/>
          </p:nvGrpSpPr>
          <p:grpSpPr>
            <a:xfrm>
              <a:off x="1081217" y="988541"/>
              <a:ext cx="7438767" cy="11170508"/>
              <a:chOff x="1285103" y="988541"/>
              <a:chExt cx="7438767" cy="11170508"/>
            </a:xfrm>
          </p:grpSpPr>
          <p:sp>
            <p:nvSpPr>
              <p:cNvPr id="13" name="Rectangle à coins arrondis 4">
                <a:extLst>
                  <a:ext uri="{FF2B5EF4-FFF2-40B4-BE49-F238E27FC236}">
                    <a16:creationId xmlns:a16="http://schemas.microsoft.com/office/drawing/2014/main" id="{DC253DA4-3DA9-A34E-8394-C5776ECCB237}"/>
                  </a:ext>
                </a:extLst>
              </p:cNvPr>
              <p:cNvSpPr/>
              <p:nvPr/>
            </p:nvSpPr>
            <p:spPr>
              <a:xfrm>
                <a:off x="1285103" y="988541"/>
                <a:ext cx="7438767" cy="11170508"/>
              </a:xfrm>
              <a:prstGeom prst="roundRect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5C57C-EDA7-7B4B-A2F8-AFCCEAB567D0}"/>
                  </a:ext>
                </a:extLst>
              </p:cNvPr>
              <p:cNvSpPr/>
              <p:nvPr/>
            </p:nvSpPr>
            <p:spPr>
              <a:xfrm>
                <a:off x="1893288" y="2199503"/>
                <a:ext cx="6222397" cy="84025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328EB9C-D120-1F4D-A07E-1CF286351092}"/>
                </a:ext>
              </a:extLst>
            </p:cNvPr>
            <p:cNvSpPr/>
            <p:nvPr/>
          </p:nvSpPr>
          <p:spPr>
            <a:xfrm>
              <a:off x="4343400" y="11046941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AB0E275-28C8-B545-8579-EF34761E52E4}"/>
                </a:ext>
              </a:extLst>
            </p:cNvPr>
            <p:cNvSpPr/>
            <p:nvPr/>
          </p:nvSpPr>
          <p:spPr>
            <a:xfrm>
              <a:off x="6623222" y="1346885"/>
              <a:ext cx="568411" cy="5684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Rectangle à coins arrondis 10">
              <a:extLst>
                <a:ext uri="{FF2B5EF4-FFF2-40B4-BE49-F238E27FC236}">
                  <a16:creationId xmlns:a16="http://schemas.microsoft.com/office/drawing/2014/main" id="{C25E45DA-75E6-2E4A-9A88-D2230B57AD23}"/>
                </a:ext>
              </a:extLst>
            </p:cNvPr>
            <p:cNvSpPr/>
            <p:nvPr/>
          </p:nvSpPr>
          <p:spPr>
            <a:xfrm>
              <a:off x="3975786" y="1445734"/>
              <a:ext cx="2193324" cy="3336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C0978F9-A1D9-EE46-96ED-3D22AD2F7147}"/>
              </a:ext>
            </a:extLst>
          </p:cNvPr>
          <p:cNvSpPr/>
          <p:nvPr/>
        </p:nvSpPr>
        <p:spPr>
          <a:xfrm>
            <a:off x="2001669" y="751941"/>
            <a:ext cx="8114187" cy="5282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5535891-CD66-AC49-BC44-C8EB049BD473}"/>
              </a:ext>
            </a:extLst>
          </p:cNvPr>
          <p:cNvSpPr/>
          <p:nvPr/>
        </p:nvSpPr>
        <p:spPr>
          <a:xfrm rot="16200000">
            <a:off x="1186770" y="1490263"/>
            <a:ext cx="540983" cy="552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à coins arrondis 10">
            <a:extLst>
              <a:ext uri="{FF2B5EF4-FFF2-40B4-BE49-F238E27FC236}">
                <a16:creationId xmlns:a16="http://schemas.microsoft.com/office/drawing/2014/main" id="{068F26EE-2984-9143-B6D7-F1A08B7E160D}"/>
              </a:ext>
            </a:extLst>
          </p:cNvPr>
          <p:cNvSpPr/>
          <p:nvPr/>
        </p:nvSpPr>
        <p:spPr>
          <a:xfrm rot="16200000">
            <a:off x="445327" y="3300048"/>
            <a:ext cx="2087494" cy="3243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B4AD453-37FA-AB43-A13E-817C861A565B}"/>
              </a:ext>
            </a:extLst>
          </p:cNvPr>
          <p:cNvSpPr/>
          <p:nvPr/>
        </p:nvSpPr>
        <p:spPr>
          <a:xfrm rot="16200000">
            <a:off x="10465386" y="2977872"/>
            <a:ext cx="703090" cy="718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EFBBF99-CA5F-BA4B-8DB8-E2CA79D5A9AC}"/>
              </a:ext>
            </a:extLst>
          </p:cNvPr>
          <p:cNvGrpSpPr/>
          <p:nvPr/>
        </p:nvGrpSpPr>
        <p:grpSpPr>
          <a:xfrm>
            <a:off x="2266172" y="4847123"/>
            <a:ext cx="7613995" cy="1078962"/>
            <a:chOff x="2367767" y="1317385"/>
            <a:chExt cx="7613995" cy="1012397"/>
          </a:xfrm>
        </p:grpSpPr>
        <p:pic>
          <p:nvPicPr>
            <p:cNvPr id="19" name="Image 18" descr="C:\Users\chapleau_n\Documents\Publication\Programme de rééducation L'arbre des mots\Orthofino\Documents Version définitive\Croquis.jpg">
              <a:extLst>
                <a:ext uri="{FF2B5EF4-FFF2-40B4-BE49-F238E27FC236}">
                  <a16:creationId xmlns:a16="http://schemas.microsoft.com/office/drawing/2014/main" id="{D354C4C4-C7CF-7342-9DF8-F329EDC4D823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2" r="6508" b="59138"/>
            <a:stretch/>
          </p:blipFill>
          <p:spPr bwMode="auto">
            <a:xfrm>
              <a:off x="2367767" y="1447251"/>
              <a:ext cx="805358" cy="775015"/>
            </a:xfrm>
            <a:prstGeom prst="ellipse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4EE0EF82-77C2-9A49-998C-D3CAFE08F326}"/>
                </a:ext>
              </a:extLst>
            </p:cNvPr>
            <p:cNvSpPr/>
            <p:nvPr/>
          </p:nvSpPr>
          <p:spPr>
            <a:xfrm>
              <a:off x="3442625" y="1317385"/>
              <a:ext cx="6539137" cy="1012397"/>
            </a:xfrm>
            <a:prstGeom prst="roundRect">
              <a:avLst/>
            </a:prstGeom>
            <a:solidFill>
              <a:srgbClr val="27235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C08EF4-0F49-2B49-B23D-FAF4C8E01CB8}"/>
                </a:ext>
              </a:extLst>
            </p:cNvPr>
            <p:cNvSpPr/>
            <p:nvPr/>
          </p:nvSpPr>
          <p:spPr>
            <a:xfrm>
              <a:off x="3748871" y="1515744"/>
              <a:ext cx="5325267" cy="779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"/>
                </a:spcBef>
                <a:spcAft>
                  <a:spcPts val="60"/>
                </a:spcAft>
              </a:pPr>
              <a:r>
                <a:rPr lang="fr-CA" sz="2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Voudrais-tu jouer avec moi et les mots?</a:t>
              </a:r>
            </a:p>
          </p:txBody>
        </p: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002806" y="6512515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E8578137-8605-4F41-ACA0-644F2DF1EBCC}"/>
              </a:ext>
            </a:extLst>
          </p:cNvPr>
          <p:cNvGrpSpPr/>
          <p:nvPr/>
        </p:nvGrpSpPr>
        <p:grpSpPr>
          <a:xfrm>
            <a:off x="2250197" y="973765"/>
            <a:ext cx="7613995" cy="3792920"/>
            <a:chOff x="2367767" y="1317384"/>
            <a:chExt cx="7613995" cy="3558922"/>
          </a:xfrm>
        </p:grpSpPr>
        <p:pic>
          <p:nvPicPr>
            <p:cNvPr id="29" name="Image 28" descr="C:\Users\chapleau_n\Documents\Publication\Programme de rééducation L'arbre des mots\Orthofino\Documents Version définitive\Croquis.jpg">
              <a:extLst>
                <a:ext uri="{FF2B5EF4-FFF2-40B4-BE49-F238E27FC236}">
                  <a16:creationId xmlns:a16="http://schemas.microsoft.com/office/drawing/2014/main" id="{99B58416-39D5-5846-B1B1-447031170B2F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2" r="6508" b="59138"/>
            <a:stretch/>
          </p:blipFill>
          <p:spPr bwMode="auto">
            <a:xfrm>
              <a:off x="2367767" y="3115037"/>
              <a:ext cx="805358" cy="775015"/>
            </a:xfrm>
            <a:prstGeom prst="ellipse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4F2AD3F0-79CA-694B-A6A4-8CA441043567}"/>
                </a:ext>
              </a:extLst>
            </p:cNvPr>
            <p:cNvSpPr/>
            <p:nvPr/>
          </p:nvSpPr>
          <p:spPr>
            <a:xfrm>
              <a:off x="3442625" y="1317384"/>
              <a:ext cx="6539137" cy="3558922"/>
            </a:xfrm>
            <a:prstGeom prst="roundRect">
              <a:avLst/>
            </a:prstGeom>
            <a:solidFill>
              <a:srgbClr val="27235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2D0989D-0505-6E47-B532-38BD1080DB65}"/>
                </a:ext>
              </a:extLst>
            </p:cNvPr>
            <p:cNvSpPr/>
            <p:nvPr/>
          </p:nvSpPr>
          <p:spPr>
            <a:xfrm>
              <a:off x="3748871" y="1515744"/>
              <a:ext cx="6110163" cy="31477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"/>
                </a:spcBef>
                <a:spcAft>
                  <a:spcPts val="60"/>
                </a:spcAft>
              </a:pPr>
              <a:r>
                <a:rPr lang="fr-CA" sz="23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J’aime trouver des mots qui commencent pareil comme : </a:t>
              </a:r>
            </a:p>
            <a:p>
              <a:pPr>
                <a:spcBef>
                  <a:spcPts val="60"/>
                </a:spcBef>
                <a:spcAft>
                  <a:spcPts val="60"/>
                </a:spcAft>
              </a:pPr>
              <a:r>
                <a:rPr lang="fr-CA" sz="23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« La </a:t>
              </a:r>
              <a:r>
                <a:rPr lang="fr-CA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t</a:t>
              </a:r>
              <a:r>
                <a:rPr lang="fr-CA" sz="23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omate sur la </a:t>
              </a:r>
              <a:r>
                <a:rPr lang="fr-CA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t</a:t>
              </a:r>
              <a:r>
                <a:rPr lang="fr-CA" sz="23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ête de </a:t>
              </a:r>
              <a:r>
                <a:rPr lang="fr-CA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T</a:t>
              </a:r>
              <a:r>
                <a:rPr lang="fr-CA" sz="23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ristan. », drôle!</a:t>
              </a:r>
            </a:p>
            <a:p>
              <a:pPr>
                <a:spcBef>
                  <a:spcPts val="60"/>
                </a:spcBef>
                <a:spcAft>
                  <a:spcPts val="60"/>
                </a:spcAft>
              </a:pPr>
              <a:r>
                <a:rPr lang="fr-CA" sz="23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Aussi, j’aime chercher les familles de mots : </a:t>
              </a:r>
            </a:p>
            <a:p>
              <a:pPr>
                <a:spcBef>
                  <a:spcPts val="60"/>
                </a:spcBef>
                <a:spcAft>
                  <a:spcPts val="60"/>
                </a:spcAft>
              </a:pPr>
              <a:r>
                <a:rPr lang="fr-CA" sz="23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« Le </a:t>
              </a:r>
              <a:r>
                <a:rPr lang="fr-CA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laitier</a:t>
              </a:r>
              <a:r>
                <a:rPr lang="fr-CA" sz="23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prend du </a:t>
              </a:r>
              <a:r>
                <a:rPr lang="fr-CA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lait</a:t>
              </a:r>
              <a:r>
                <a:rPr lang="fr-CA" sz="23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dans la </a:t>
              </a:r>
              <a:r>
                <a:rPr lang="fr-CA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laiterie</a:t>
              </a:r>
              <a:r>
                <a:rPr lang="fr-CA" sz="23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. ». Wow! « Lait, laitier et laiterie » ce sont des mots de même famille.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497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943236"/>
            <a:ext cx="2091899" cy="3877056"/>
          </a:xfrm>
          <a:prstGeom prst="rect">
            <a:avLst/>
          </a:prstGeom>
        </p:spPr>
      </p:pic>
      <p:sp>
        <p:nvSpPr>
          <p:cNvPr id="4" name="Rectangle à coins arrondis 3"/>
          <p:cNvSpPr/>
          <p:nvPr>
            <p:custDataLst>
              <p:tags r:id="rId2"/>
            </p:custDataLst>
          </p:nvPr>
        </p:nvSpPr>
        <p:spPr>
          <a:xfrm>
            <a:off x="2091899" y="171950"/>
            <a:ext cx="9374677" cy="6270948"/>
          </a:xfrm>
          <a:prstGeom prst="wedgeRoundRectCallout">
            <a:avLst>
              <a:gd name="adj1" fmla="val -57491"/>
              <a:gd name="adj2" fmla="val 11104"/>
              <a:gd name="adj3" fmla="val 16667"/>
            </a:avLst>
          </a:prstGeom>
          <a:solidFill>
            <a:srgbClr val="27235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"/>
              </a:spcBef>
              <a:spcAft>
                <a:spcPts val="60"/>
              </a:spcAft>
            </a:pPr>
            <a:endParaRPr lang="fr-CA" sz="2300" dirty="0">
              <a:latin typeface="Comic Sans MS" panose="030F0702030302020204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F14811-D353-4541-8AC9-3BDDECB64B3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1DA2BD5-80C8-B943-9D60-1A91637AD42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002806" y="6512515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3D3EFDC-1329-3942-A8E9-631FC81AE041}"/>
              </a:ext>
            </a:extLst>
          </p:cNvPr>
          <p:cNvSpPr txBox="1"/>
          <p:nvPr/>
        </p:nvSpPr>
        <p:spPr>
          <a:xfrm>
            <a:off x="2523744" y="385883"/>
            <a:ext cx="8942832" cy="627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fr-CA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Je le savais que tu voudrais jouer avec moi!</a:t>
            </a:r>
          </a:p>
          <a:p>
            <a:pPr>
              <a:spcBef>
                <a:spcPts val="60"/>
              </a:spcBef>
              <a:spcAft>
                <a:spcPts val="60"/>
              </a:spcAft>
            </a:pPr>
            <a:endParaRPr lang="fr-CA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fr-CA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Ton premier défi est de trouver des familles de mots.</a:t>
            </a:r>
          </a:p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fr-CA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Ho! Sais-tu ce qu’est une famille de mots?</a:t>
            </a:r>
          </a:p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fr-CA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Je te donne un indice : </a:t>
            </a:r>
            <a:r>
              <a:rPr lang="fr-CA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fleur, fleuriste, fleuristerie</a:t>
            </a:r>
            <a:r>
              <a:rPr lang="fr-CA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sont des mots de même famille.</a:t>
            </a:r>
          </a:p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fr-CA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Tu veux un autre indice? </a:t>
            </a:r>
            <a:r>
              <a:rPr lang="fr-CA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Grand, grandir, grandiose</a:t>
            </a:r>
            <a:r>
              <a:rPr lang="fr-CA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sont dans la même famille.</a:t>
            </a:r>
          </a:p>
          <a:p>
            <a:pPr>
              <a:spcBef>
                <a:spcPts val="60"/>
              </a:spcBef>
              <a:spcAft>
                <a:spcPts val="60"/>
              </a:spcAft>
            </a:pPr>
            <a:endParaRPr lang="fr-CA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fr-CA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As-tu deviné ce qu’est une famille de mots?</a:t>
            </a:r>
          </a:p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fr-CA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Une famille de mots regroupe tous les mots formés à partir d’un mot de base qui te fait penser à une même idée. Le mot de base, c’est le petit mot comme « fleur ».</a:t>
            </a:r>
          </a:p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fr-CA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Ton premier défi est de trouver les mots qui font partie de la famille du mot « ami ».</a:t>
            </a:r>
          </a:p>
          <a:p>
            <a:pPr algn="ctr">
              <a:spcBef>
                <a:spcPts val="60"/>
              </a:spcBef>
              <a:spcAft>
                <a:spcPts val="60"/>
              </a:spcAft>
            </a:pP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Amuse-toi!</a:t>
            </a:r>
          </a:p>
          <a:p>
            <a:endParaRPr lang="fr-FR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54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264</Words>
  <Application>Microsoft Macintosh PowerPoint</Application>
  <PresentationFormat>Grand écran</PresentationFormat>
  <Paragraphs>24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UQAM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familles de mots</dc:title>
  <dc:creator>Chapleau, Nathalie</dc:creator>
  <cp:lastModifiedBy>kathy beaupre boivin</cp:lastModifiedBy>
  <cp:revision>42</cp:revision>
  <dcterms:created xsi:type="dcterms:W3CDTF">2018-02-13T21:23:20Z</dcterms:created>
  <dcterms:modified xsi:type="dcterms:W3CDTF">2020-01-08T03:48:12Z</dcterms:modified>
</cp:coreProperties>
</file>