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93" r:id="rId2"/>
    <p:sldMasterId id="2147483717" r:id="rId3"/>
  </p:sldMasterIdLst>
  <p:sldIdLst>
    <p:sldId id="256" r:id="rId4"/>
    <p:sldId id="275" r:id="rId5"/>
    <p:sldId id="277" r:id="rId6"/>
    <p:sldId id="279" r:id="rId7"/>
    <p:sldId id="278" r:id="rId8"/>
    <p:sldId id="280" r:id="rId9"/>
    <p:sldId id="287" r:id="rId10"/>
    <p:sldId id="286" r:id="rId11"/>
    <p:sldId id="288" r:id="rId12"/>
    <p:sldId id="281" r:id="rId13"/>
    <p:sldId id="283" r:id="rId14"/>
    <p:sldId id="289" r:id="rId15"/>
    <p:sldId id="284" r:id="rId16"/>
    <p:sldId id="290" r:id="rId17"/>
    <p:sldId id="276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5pPr>
    <a:lvl6pPr marL="22860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6pPr>
    <a:lvl7pPr marL="27432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7pPr>
    <a:lvl8pPr marL="32004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8pPr>
    <a:lvl9pPr marL="36576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C6DC"/>
    <a:srgbClr val="F29100"/>
    <a:srgbClr val="FFFFFF"/>
    <a:srgbClr val="C7E4E4"/>
    <a:srgbClr val="28235C"/>
    <a:srgbClr val="31B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4660"/>
  </p:normalViewPr>
  <p:slideViewPr>
    <p:cSldViewPr snapToGrid="0">
      <p:cViewPr varScale="1">
        <p:scale>
          <a:sx n="81" d="100"/>
          <a:sy n="81" d="100"/>
        </p:scale>
        <p:origin x="4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5344418"/>
            <a:ext cx="12217500" cy="151358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984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6" name="Picture 9" descr="Morneau Shepell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482" y="473791"/>
            <a:ext cx="3409463" cy="68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62907" y="241189"/>
            <a:ext cx="7274138" cy="72609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3375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 de la présentation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63490" y="917173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lang="en-US" sz="1406" smtClean="0">
                <a:solidFill>
                  <a:schemeClr val="bg2">
                    <a:lumMod val="10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Nom, position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63490" y="1098777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sz="1406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Audience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63490" y="1333607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sz="1406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Date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4"/>
          <a:stretch/>
        </p:blipFill>
        <p:spPr>
          <a:xfrm>
            <a:off x="0" y="1606746"/>
            <a:ext cx="12217500" cy="4682045"/>
          </a:xfrm>
          <a:prstGeom prst="rect">
            <a:avLst/>
          </a:prstGeom>
        </p:spPr>
      </p:pic>
      <p:pic>
        <p:nvPicPr>
          <p:cNvPr id="17" name="Picture 16" descr="MS_Descriptor-FR-white.png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00" y="6621222"/>
            <a:ext cx="4792500" cy="134639"/>
          </a:xfrm>
          <a:prstGeom prst="rect">
            <a:avLst/>
          </a:prstGeom>
        </p:spPr>
      </p:pic>
      <p:pic>
        <p:nvPicPr>
          <p:cNvPr id="18" name="Picture 17" descr="MS-BNP_FR-Oran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198" y="6409342"/>
            <a:ext cx="3408750" cy="31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9055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Côté (Dro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270090" y="1851951"/>
            <a:ext cx="5159003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8736" y="1851950"/>
            <a:ext cx="5228756" cy="4258112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096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Côté (Gauch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9894" y="1851951"/>
            <a:ext cx="5159003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196780" y="1851950"/>
            <a:ext cx="5228756" cy="4258112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6561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exécu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22439" y="3479230"/>
            <a:ext cx="5155406" cy="2403202"/>
          </a:xfrm>
          <a:prstGeom prst="rect">
            <a:avLst/>
          </a:prstGeom>
          <a:solidFill>
            <a:srgbClr val="9E3D96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tabLst>
                <a:tab pos="247790" algn="l"/>
              </a:tabLst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Message prioritaire 1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768338" y="1856460"/>
            <a:ext cx="10660755" cy="1186028"/>
          </a:xfrm>
          <a:prstGeom prst="rect">
            <a:avLst/>
          </a:prstGeom>
        </p:spPr>
        <p:txBody>
          <a:bodyPr vert="horz"/>
          <a:lstStyle>
            <a:lvl1pPr marL="0" indent="0" algn="l">
              <a:buFont typeface="Arial"/>
              <a:buNone/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Sommaire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Message principal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124689" y="3479230"/>
            <a:ext cx="5155406" cy="2403202"/>
          </a:xfrm>
          <a:prstGeom prst="rect">
            <a:avLst/>
          </a:prstGeom>
          <a:solidFill>
            <a:srgbClr val="9E3D96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tabLst>
                <a:tab pos="247790" algn="l"/>
              </a:tabLst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Message prioritaire 2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76629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exécuti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753692" y="1717346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755824" y="2889667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757957" y="4061989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760090" y="5234311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7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8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9217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lient (1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0862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440716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820422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750862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3440716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8820422" y="2828530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750862" y="3926652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3454724" y="3926652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750862" y="501970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3440229" y="501970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130569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6130569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2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31" hasCustomPrompt="1"/>
          </p:nvPr>
        </p:nvSpPr>
        <p:spPr>
          <a:xfrm>
            <a:off x="8837227" y="3927947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3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8837227" y="5015938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4" name="Picture Placeholder 5"/>
          <p:cNvSpPr>
            <a:spLocks noGrp="1"/>
          </p:cNvSpPr>
          <p:nvPr>
            <p:ph type="pic" sz="quarter" idx="33" hasCustomPrompt="1"/>
          </p:nvPr>
        </p:nvSpPr>
        <p:spPr>
          <a:xfrm>
            <a:off x="6147375" y="3927947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6" name="Picture Placeholder 5"/>
          <p:cNvSpPr>
            <a:spLocks noGrp="1"/>
          </p:cNvSpPr>
          <p:nvPr>
            <p:ph type="pic" sz="quarter" idx="34" hasCustomPrompt="1"/>
          </p:nvPr>
        </p:nvSpPr>
        <p:spPr>
          <a:xfrm>
            <a:off x="6147375" y="5021003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3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54632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lient (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0862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440716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0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820422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1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750862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2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3440716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3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8820422" y="259739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750862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5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3440716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6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8820422" y="345425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7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750862" y="432630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8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3440229" y="432630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0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130569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1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6130569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2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6130569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4" name="Picture Placeholder 5"/>
          <p:cNvSpPr>
            <a:spLocks noGrp="1"/>
          </p:cNvSpPr>
          <p:nvPr>
            <p:ph type="pic" sz="quarter" idx="51" hasCustomPrompt="1"/>
          </p:nvPr>
        </p:nvSpPr>
        <p:spPr>
          <a:xfrm>
            <a:off x="753660" y="518992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5" name="Picture Placeholder 5"/>
          <p:cNvSpPr>
            <a:spLocks noGrp="1"/>
          </p:cNvSpPr>
          <p:nvPr>
            <p:ph type="pic" sz="quarter" idx="52" hasCustomPrompt="1"/>
          </p:nvPr>
        </p:nvSpPr>
        <p:spPr>
          <a:xfrm>
            <a:off x="3443027" y="518992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8" name="Picture Placeholder 5"/>
          <p:cNvSpPr>
            <a:spLocks noGrp="1"/>
          </p:cNvSpPr>
          <p:nvPr>
            <p:ph type="pic" sz="quarter" idx="53" hasCustomPrompt="1"/>
          </p:nvPr>
        </p:nvSpPr>
        <p:spPr>
          <a:xfrm>
            <a:off x="8823219" y="4322528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9" name="Picture Placeholder 5"/>
          <p:cNvSpPr>
            <a:spLocks noGrp="1"/>
          </p:cNvSpPr>
          <p:nvPr>
            <p:ph type="pic" sz="quarter" idx="54" hasCustomPrompt="1"/>
          </p:nvPr>
        </p:nvSpPr>
        <p:spPr>
          <a:xfrm>
            <a:off x="8823219" y="5179385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70" name="Picture Placeholder 5"/>
          <p:cNvSpPr>
            <a:spLocks noGrp="1"/>
          </p:cNvSpPr>
          <p:nvPr>
            <p:ph type="pic" sz="quarter" idx="55" hasCustomPrompt="1"/>
          </p:nvPr>
        </p:nvSpPr>
        <p:spPr>
          <a:xfrm>
            <a:off x="6133367" y="4327593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71" name="Picture Placeholder 5"/>
          <p:cNvSpPr>
            <a:spLocks noGrp="1"/>
          </p:cNvSpPr>
          <p:nvPr>
            <p:ph type="pic" sz="quarter" idx="56" hasCustomPrompt="1"/>
          </p:nvPr>
        </p:nvSpPr>
        <p:spPr>
          <a:xfrm>
            <a:off x="6133367" y="5189515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57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58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651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e de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4545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 baseline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0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371092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1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7977640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764545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5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764545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8" name="Text Placeholder 11"/>
          <p:cNvSpPr>
            <a:spLocks noGrp="1"/>
          </p:cNvSpPr>
          <p:nvPr>
            <p:ph type="body" sz="quarter" idx="39" hasCustomPrompt="1"/>
          </p:nvPr>
        </p:nvSpPr>
        <p:spPr>
          <a:xfrm>
            <a:off x="764545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1" name="Text Placeholder 11"/>
          <p:cNvSpPr>
            <a:spLocks noGrp="1"/>
          </p:cNvSpPr>
          <p:nvPr>
            <p:ph type="body" sz="quarter" idx="42" hasCustomPrompt="1"/>
          </p:nvPr>
        </p:nvSpPr>
        <p:spPr>
          <a:xfrm>
            <a:off x="764545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4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764545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5" name="Text Placeholder 11"/>
          <p:cNvSpPr>
            <a:spLocks noGrp="1"/>
          </p:cNvSpPr>
          <p:nvPr>
            <p:ph type="body" sz="quarter" idx="46" hasCustomPrompt="1"/>
          </p:nvPr>
        </p:nvSpPr>
        <p:spPr>
          <a:xfrm>
            <a:off x="4371092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6" name="Text Placeholder 11"/>
          <p:cNvSpPr>
            <a:spLocks noGrp="1"/>
          </p:cNvSpPr>
          <p:nvPr>
            <p:ph type="body" sz="quarter" idx="47" hasCustomPrompt="1"/>
          </p:nvPr>
        </p:nvSpPr>
        <p:spPr>
          <a:xfrm>
            <a:off x="7977640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7" name="Text Placeholder 11"/>
          <p:cNvSpPr>
            <a:spLocks noGrp="1"/>
          </p:cNvSpPr>
          <p:nvPr>
            <p:ph type="body" sz="quarter" idx="48" hasCustomPrompt="1"/>
          </p:nvPr>
        </p:nvSpPr>
        <p:spPr>
          <a:xfrm>
            <a:off x="4378015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8" name="Text Placeholder 11"/>
          <p:cNvSpPr>
            <a:spLocks noGrp="1"/>
          </p:cNvSpPr>
          <p:nvPr>
            <p:ph type="body" sz="quarter" idx="49" hasCustomPrompt="1"/>
          </p:nvPr>
        </p:nvSpPr>
        <p:spPr>
          <a:xfrm>
            <a:off x="4378015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9" name="Text Placeholder 11"/>
          <p:cNvSpPr>
            <a:spLocks noGrp="1"/>
          </p:cNvSpPr>
          <p:nvPr>
            <p:ph type="body" sz="quarter" idx="50" hasCustomPrompt="1"/>
          </p:nvPr>
        </p:nvSpPr>
        <p:spPr>
          <a:xfrm>
            <a:off x="4378015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0" name="Text Placeholder 11"/>
          <p:cNvSpPr>
            <a:spLocks noGrp="1"/>
          </p:cNvSpPr>
          <p:nvPr>
            <p:ph type="body" sz="quarter" idx="51" hasCustomPrompt="1"/>
          </p:nvPr>
        </p:nvSpPr>
        <p:spPr>
          <a:xfrm>
            <a:off x="4378015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1" name="Text Placeholder 11"/>
          <p:cNvSpPr>
            <a:spLocks noGrp="1"/>
          </p:cNvSpPr>
          <p:nvPr>
            <p:ph type="body" sz="quarter" idx="52" hasCustomPrompt="1"/>
          </p:nvPr>
        </p:nvSpPr>
        <p:spPr>
          <a:xfrm>
            <a:off x="7977640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2" name="Text Placeholder 11"/>
          <p:cNvSpPr>
            <a:spLocks noGrp="1"/>
          </p:cNvSpPr>
          <p:nvPr>
            <p:ph type="body" sz="quarter" idx="53" hasCustomPrompt="1"/>
          </p:nvPr>
        </p:nvSpPr>
        <p:spPr>
          <a:xfrm>
            <a:off x="7977640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3" name="Text Placeholder 11"/>
          <p:cNvSpPr>
            <a:spLocks noGrp="1"/>
          </p:cNvSpPr>
          <p:nvPr>
            <p:ph type="body" sz="quarter" idx="54" hasCustomPrompt="1"/>
          </p:nvPr>
        </p:nvSpPr>
        <p:spPr>
          <a:xfrm>
            <a:off x="7977640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4" name="Text Placeholder 11"/>
          <p:cNvSpPr>
            <a:spLocks noGrp="1"/>
          </p:cNvSpPr>
          <p:nvPr>
            <p:ph type="body" sz="quarter" idx="55" hasCustomPrompt="1"/>
          </p:nvPr>
        </p:nvSpPr>
        <p:spPr>
          <a:xfrm>
            <a:off x="7977640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5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5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18131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Étude de 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247805" y="3048373"/>
            <a:ext cx="5146477" cy="901898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 sz="1266" noProof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247805" y="2032621"/>
            <a:ext cx="5146477" cy="901898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 sz="1266" noProof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331820" y="2096862"/>
            <a:ext cx="1824302" cy="759393"/>
          </a:xfrm>
          <a:prstGeom prst="rect">
            <a:avLst/>
          </a:prstGeom>
        </p:spPr>
        <p:txBody>
          <a:bodyPr vert="horz" anchor="t"/>
          <a:lstStyle>
            <a:lvl1pPr algn="l">
              <a:defRPr sz="4219" b="1">
                <a:solidFill>
                  <a:srgbClr val="006472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XX %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6331820" y="3118658"/>
            <a:ext cx="1812056" cy="759393"/>
          </a:xfrm>
          <a:prstGeom prst="rect">
            <a:avLst/>
          </a:prstGeom>
        </p:spPr>
        <p:txBody>
          <a:bodyPr vert="horz" anchor="t"/>
          <a:lstStyle>
            <a:lvl1pPr algn="l">
              <a:defRPr sz="4219" b="1">
                <a:solidFill>
                  <a:srgbClr val="006472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X M$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8931315" y="2096862"/>
            <a:ext cx="2373827" cy="75939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969" b="0">
                <a:solidFill>
                  <a:srgbClr val="666666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Preuve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931315" y="3118658"/>
            <a:ext cx="2373827" cy="75939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lang="en-US" sz="1969" b="0" dirty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Preuve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4546" y="2020861"/>
            <a:ext cx="5201419" cy="1945665"/>
          </a:xfrm>
          <a:prstGeom prst="rect">
            <a:avLst/>
          </a:prstGeom>
        </p:spPr>
        <p:txBody>
          <a:bodyPr vert="horz" anchor="t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Défis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759364" y="4278698"/>
            <a:ext cx="10631594" cy="1861397"/>
          </a:xfrm>
          <a:prstGeom prst="rect">
            <a:avLst/>
          </a:prstGeom>
          <a:solidFill>
            <a:srgbClr val="49134C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Résultats clés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16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4273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42368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76200" anchor="ctr"/>
          <a:lstStyle>
            <a:lvl1pPr marL="0" algn="ctr">
              <a:lnSpc>
                <a:spcPct val="80000"/>
              </a:lnSpc>
              <a:defRPr sz="1266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algn="ctr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751827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661285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42368" y="303317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51827" y="303317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8661285" y="2672405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 marR="0" indent="-241093" algn="ctr" defTabSz="642915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661285" y="3393943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 marR="0" indent="-241093" algn="ctr" defTabSz="642915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842368" y="5574022"/>
            <a:ext cx="10498748" cy="541363"/>
          </a:xfrm>
          <a:prstGeom prst="rect">
            <a:avLst/>
          </a:prstGeom>
          <a:solidFill>
            <a:srgbClr val="49134C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Information supplémentaire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842367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977608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112849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7248089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383330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842367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2977608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5112849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248089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9383330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3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9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30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7946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e Cl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833520" y="1726359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54983" y="2129095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2254983" y="239967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33520" y="3286651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254983" y="3689387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833520" y="4818745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2254983" y="5221481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6260541" y="1726359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7682004" y="2129095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260541" y="3286651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7682004" y="3689387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29" hasCustomPrompt="1"/>
          </p:nvPr>
        </p:nvSpPr>
        <p:spPr>
          <a:xfrm>
            <a:off x="6260541" y="4818745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7682004" y="5221481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28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7682110" y="239967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2254983" y="396751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7682110" y="396751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8" hasCustomPrompt="1"/>
          </p:nvPr>
        </p:nvSpPr>
        <p:spPr>
          <a:xfrm>
            <a:off x="2254983" y="5493819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39" hasCustomPrompt="1"/>
          </p:nvPr>
        </p:nvSpPr>
        <p:spPr>
          <a:xfrm>
            <a:off x="7682110" y="5493819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0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1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562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séparation -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7"/>
          <p:cNvSpPr>
            <a:spLocks noGrp="1"/>
          </p:cNvSpPr>
          <p:nvPr>
            <p:ph type="title" hasCustomPrompt="1"/>
          </p:nvPr>
        </p:nvSpPr>
        <p:spPr>
          <a:xfrm>
            <a:off x="762907" y="5040585"/>
            <a:ext cx="10612538" cy="567351"/>
          </a:xfrm>
          <a:prstGeom prst="rect">
            <a:avLst/>
          </a:prstGeom>
        </p:spPr>
        <p:txBody>
          <a:bodyPr anchor="b"/>
          <a:lstStyle>
            <a:lvl1pPr algn="l">
              <a:defRPr sz="2531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Page de séparation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63663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4" hasCustomPrompt="1"/>
          </p:nvPr>
        </p:nvSpPr>
        <p:spPr>
          <a:xfrm>
            <a:off x="992117" y="2029328"/>
            <a:ext cx="10433419" cy="3923366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graphique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619769" y="3573699"/>
            <a:ext cx="2877239" cy="336718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ctr">
              <a:defRPr sz="126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Éditer l’axe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018595" y="5965710"/>
            <a:ext cx="3836318" cy="252539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ctr">
              <a:defRPr sz="126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Éditer l’axe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19479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7"/>
          <p:cNvSpPr>
            <a:spLocks noGrp="1"/>
          </p:cNvSpPr>
          <p:nvPr>
            <p:ph type="tbl" sz="quarter" idx="12" hasCustomPrompt="1"/>
          </p:nvPr>
        </p:nvSpPr>
        <p:spPr>
          <a:xfrm>
            <a:off x="771646" y="2029327"/>
            <a:ext cx="10653890" cy="398950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tableau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57272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808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872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5344418"/>
            <a:ext cx="12217500" cy="151358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984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6" name="Picture 9" descr="Morneau Shepell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482" y="473791"/>
            <a:ext cx="3409463" cy="68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62907" y="241189"/>
            <a:ext cx="7274138" cy="72609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3375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 de la présentation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63490" y="917173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lang="en-US" sz="1406" smtClean="0">
                <a:solidFill>
                  <a:schemeClr val="bg2">
                    <a:lumMod val="10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Nom, position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63490" y="1098777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sz="1406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Audience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63490" y="1333607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sz="1406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Date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4"/>
          <a:stretch/>
        </p:blipFill>
        <p:spPr>
          <a:xfrm>
            <a:off x="0" y="1606746"/>
            <a:ext cx="12217500" cy="4682045"/>
          </a:xfrm>
          <a:prstGeom prst="rect">
            <a:avLst/>
          </a:prstGeom>
        </p:spPr>
      </p:pic>
      <p:pic>
        <p:nvPicPr>
          <p:cNvPr id="17" name="Picture 16" descr="MS_Descriptor-FR-white.png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00" y="6621222"/>
            <a:ext cx="4792500" cy="134639"/>
          </a:xfrm>
          <a:prstGeom prst="rect">
            <a:avLst/>
          </a:prstGeom>
        </p:spPr>
      </p:pic>
      <p:pic>
        <p:nvPicPr>
          <p:cNvPr id="18" name="Picture 17" descr="MS-BNP_FR-Oran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198" y="6409342"/>
            <a:ext cx="3408750" cy="31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6308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séparation -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7"/>
          <p:cNvSpPr>
            <a:spLocks noGrp="1"/>
          </p:cNvSpPr>
          <p:nvPr>
            <p:ph type="title" hasCustomPrompt="1"/>
          </p:nvPr>
        </p:nvSpPr>
        <p:spPr>
          <a:xfrm>
            <a:off x="762907" y="5040585"/>
            <a:ext cx="10612538" cy="567351"/>
          </a:xfrm>
          <a:prstGeom prst="rect">
            <a:avLst/>
          </a:prstGeom>
        </p:spPr>
        <p:txBody>
          <a:bodyPr anchor="b"/>
          <a:lstStyle>
            <a:lvl1pPr algn="l">
              <a:defRPr sz="2531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Page de séparation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56121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/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367507" cy="4333500"/>
          </a:xfrm>
          <a:prstGeom prst="rect">
            <a:avLst/>
          </a:prstGeom>
          <a:solidFill>
            <a:srgbClr val="F7921E"/>
          </a:solidFill>
        </p:spPr>
        <p:txBody>
          <a:bodyPr anchor="ctr" anchorCtr="1"/>
          <a:lstStyle>
            <a:lvl1pPr algn="ctr">
              <a:defRPr sz="2531" b="1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pic>
        <p:nvPicPr>
          <p:cNvPr id="5" name="Picture Placehold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367507" y="1"/>
            <a:ext cx="10833750" cy="433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8740" y="5890020"/>
            <a:ext cx="34409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1pPr>
            <a:lvl2pPr marL="742950" indent="-28575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11430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6002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20574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eaLnBrk="1" hangingPunct="1"/>
            <a:r>
              <a:rPr lang="fr-CA" sz="1125" noProof="0" dirty="0">
                <a:solidFill>
                  <a:srgbClr val="171717"/>
                </a:solidFill>
              </a:rPr>
              <a:t>Visitez notre site : </a:t>
            </a:r>
            <a:r>
              <a:rPr lang="fr-CA" sz="1125" noProof="0" dirty="0">
                <a:solidFill>
                  <a:srgbClr val="006472"/>
                </a:solidFill>
              </a:rPr>
              <a:t>parcoursdenfant.com</a:t>
            </a:r>
          </a:p>
          <a:p>
            <a:pPr eaLnBrk="1" hangingPunct="1"/>
            <a:r>
              <a:rPr lang="fr-CA" sz="1125" noProof="0" dirty="0">
                <a:solidFill>
                  <a:srgbClr val="171717"/>
                </a:solidFill>
              </a:rPr>
              <a:t>Suivez-nous :</a:t>
            </a:r>
            <a:r>
              <a:rPr lang="fr-CA" sz="1125" baseline="0" noProof="0" dirty="0">
                <a:solidFill>
                  <a:srgbClr val="171717"/>
                </a:solidFill>
              </a:rPr>
              <a:t> </a:t>
            </a:r>
            <a:r>
              <a:rPr lang="fr-CA" sz="1125" baseline="0" noProof="0" dirty="0">
                <a:solidFill>
                  <a:srgbClr val="006472"/>
                </a:solidFill>
              </a:rPr>
              <a:t>@</a:t>
            </a:r>
            <a:r>
              <a:rPr lang="fr-CA" sz="1125" baseline="0" noProof="0" dirty="0" err="1">
                <a:solidFill>
                  <a:srgbClr val="006472"/>
                </a:solidFill>
              </a:rPr>
              <a:t>Morneau_Shepell</a:t>
            </a:r>
            <a:endParaRPr lang="fr-CA" sz="1125" noProof="0" dirty="0">
              <a:solidFill>
                <a:srgbClr val="006472"/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00229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330631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847188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800229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Numéro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800229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800229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336386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Numéro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4336386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4336386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7848729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marR="0" indent="-241093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marL="0" marR="0" lvl="0" indent="-241093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noProof="0"/>
              <a:t>Numéro</a:t>
            </a:r>
          </a:p>
          <a:p>
            <a:pPr lvl="0"/>
            <a:endParaRPr lang="fr-CA" noProof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7848729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7848729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3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2971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908" y="1851950"/>
            <a:ext cx="10662628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 baseline="0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18194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exte - 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907" y="1851950"/>
            <a:ext cx="5134928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310141" y="1851950"/>
            <a:ext cx="5128624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 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8160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ssage principal -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63490" y="2103126"/>
            <a:ext cx="4275671" cy="3502991"/>
          </a:xfrm>
          <a:prstGeom prst="rect">
            <a:avLst/>
          </a:prstGeom>
        </p:spPr>
        <p:txBody>
          <a:bodyPr vert="horz" tIns="0"/>
          <a:lstStyle>
            <a:lvl1pPr marL="0" indent="0" algn="l">
              <a:defRPr sz="2672" b="0" baseline="0">
                <a:solidFill>
                  <a:srgbClr val="9E3D9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Message principal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79692" y="2103126"/>
            <a:ext cx="6145609" cy="3502991"/>
          </a:xfrm>
          <a:prstGeom prst="rect">
            <a:avLst/>
          </a:prstGeom>
        </p:spPr>
        <p:txBody>
          <a:bodyPr vert="horz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/>
              <a:t>Points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4347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/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367507" cy="4333500"/>
          </a:xfrm>
          <a:prstGeom prst="rect">
            <a:avLst/>
          </a:prstGeom>
          <a:solidFill>
            <a:srgbClr val="F7921E"/>
          </a:solidFill>
        </p:spPr>
        <p:txBody>
          <a:bodyPr anchor="ctr" anchorCtr="1"/>
          <a:lstStyle>
            <a:lvl1pPr algn="ctr">
              <a:defRPr sz="2531" b="1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pic>
        <p:nvPicPr>
          <p:cNvPr id="5" name="Picture Placehold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367507" y="1"/>
            <a:ext cx="10833750" cy="433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8740" y="5890020"/>
            <a:ext cx="34409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1pPr>
            <a:lvl2pPr marL="742950" indent="-28575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11430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6002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20574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eaLnBrk="1" hangingPunct="1"/>
            <a:r>
              <a:rPr lang="fr-CA" sz="1125" noProof="0" dirty="0">
                <a:solidFill>
                  <a:srgbClr val="171717"/>
                </a:solidFill>
              </a:rPr>
              <a:t>Visitez notre site : </a:t>
            </a:r>
            <a:r>
              <a:rPr lang="fr-CA" sz="1125" noProof="0" dirty="0">
                <a:solidFill>
                  <a:srgbClr val="006472"/>
                </a:solidFill>
              </a:rPr>
              <a:t>parcoursdenfant.com</a:t>
            </a:r>
          </a:p>
          <a:p>
            <a:pPr eaLnBrk="1" hangingPunct="1"/>
            <a:r>
              <a:rPr lang="fr-CA" sz="1125" noProof="0" dirty="0">
                <a:solidFill>
                  <a:srgbClr val="171717"/>
                </a:solidFill>
              </a:rPr>
              <a:t>Suivez-nous :</a:t>
            </a:r>
            <a:r>
              <a:rPr lang="fr-CA" sz="1125" baseline="0" noProof="0" dirty="0">
                <a:solidFill>
                  <a:srgbClr val="171717"/>
                </a:solidFill>
              </a:rPr>
              <a:t> </a:t>
            </a:r>
            <a:r>
              <a:rPr lang="fr-CA" sz="1125" baseline="0" noProof="0" dirty="0">
                <a:solidFill>
                  <a:srgbClr val="006472"/>
                </a:solidFill>
              </a:rPr>
              <a:t>@</a:t>
            </a:r>
            <a:r>
              <a:rPr lang="fr-CA" sz="1125" baseline="0" noProof="0" dirty="0" err="1">
                <a:solidFill>
                  <a:srgbClr val="006472"/>
                </a:solidFill>
              </a:rPr>
              <a:t>Morneau_Shepell</a:t>
            </a:r>
            <a:endParaRPr lang="fr-CA" sz="1125" noProof="0" dirty="0">
              <a:solidFill>
                <a:srgbClr val="006472"/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00229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330631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847188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800229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Numéro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800229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800229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336386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Numéro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4336386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4336386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7848729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marR="0" indent="-241093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marL="0" marR="0" lvl="0" indent="-241093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noProof="0"/>
              <a:t>Numéro</a:t>
            </a:r>
          </a:p>
          <a:p>
            <a:pPr lvl="0"/>
            <a:endParaRPr lang="fr-CA" noProof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7848729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7848729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3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2057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ssage principal - Paragrap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63489" y="4626867"/>
            <a:ext cx="10661813" cy="997288"/>
          </a:xfrm>
          <a:prstGeom prst="rect">
            <a:avLst/>
          </a:prstGeom>
        </p:spPr>
        <p:txBody>
          <a:bodyPr vert="horz" tIns="0"/>
          <a:lstStyle>
            <a:lvl1pPr algn="l">
              <a:defRPr sz="2672" b="0" baseline="0">
                <a:solidFill>
                  <a:srgbClr val="9E3D9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Message principal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64546" y="1856459"/>
            <a:ext cx="10660755" cy="2651655"/>
          </a:xfrm>
          <a:prstGeom prst="rect">
            <a:avLst/>
          </a:prstGeom>
        </p:spPr>
        <p:txBody>
          <a:bodyPr vert="horz"/>
          <a:lstStyle>
            <a:lvl1pPr marL="0" indent="0" algn="l">
              <a:buFont typeface="Arial"/>
              <a:buNone/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Paragraphe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99387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837785" y="1851951"/>
            <a:ext cx="10562360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88830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Bas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62907" y="3984998"/>
            <a:ext cx="10662828" cy="2116514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2908" y="1855508"/>
            <a:ext cx="10655808" cy="2030278"/>
          </a:xfrm>
          <a:prstGeom prst="rect">
            <a:avLst/>
          </a:prstGeom>
        </p:spPr>
        <p:txBody>
          <a:bodyPr vert="horz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/>
              <a:t>Points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3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4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68695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Côté (Dro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270090" y="1851951"/>
            <a:ext cx="5159003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8736" y="1851950"/>
            <a:ext cx="5228756" cy="4258112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15502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Côté (Gauch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9894" y="1851951"/>
            <a:ext cx="5159003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196780" y="1851950"/>
            <a:ext cx="5228756" cy="4258112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0195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exécu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22439" y="3479230"/>
            <a:ext cx="5155406" cy="2403202"/>
          </a:xfrm>
          <a:prstGeom prst="rect">
            <a:avLst/>
          </a:prstGeom>
          <a:solidFill>
            <a:srgbClr val="9E3D96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tabLst>
                <a:tab pos="247790" algn="l"/>
              </a:tabLst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Message prioritaire 1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768338" y="1856460"/>
            <a:ext cx="10660755" cy="1186028"/>
          </a:xfrm>
          <a:prstGeom prst="rect">
            <a:avLst/>
          </a:prstGeom>
        </p:spPr>
        <p:txBody>
          <a:bodyPr vert="horz"/>
          <a:lstStyle>
            <a:lvl1pPr marL="0" indent="0" algn="l">
              <a:buFont typeface="Arial"/>
              <a:buNone/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Sommaire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Message principal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124689" y="3479230"/>
            <a:ext cx="5155406" cy="2403202"/>
          </a:xfrm>
          <a:prstGeom prst="rect">
            <a:avLst/>
          </a:prstGeom>
          <a:solidFill>
            <a:srgbClr val="9E3D96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tabLst>
                <a:tab pos="247790" algn="l"/>
              </a:tabLst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Message prioritaire 2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81969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exécuti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753692" y="1717346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755824" y="2889667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757957" y="4061989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760090" y="5234311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7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8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637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lient (1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0862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440716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820422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750862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3440716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8820422" y="2828530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750862" y="3926652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3454724" y="3926652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750862" y="501970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3440229" y="501970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130569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6130569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2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31" hasCustomPrompt="1"/>
          </p:nvPr>
        </p:nvSpPr>
        <p:spPr>
          <a:xfrm>
            <a:off x="8837227" y="3927947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3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8837227" y="5015938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4" name="Picture Placeholder 5"/>
          <p:cNvSpPr>
            <a:spLocks noGrp="1"/>
          </p:cNvSpPr>
          <p:nvPr>
            <p:ph type="pic" sz="quarter" idx="33" hasCustomPrompt="1"/>
          </p:nvPr>
        </p:nvSpPr>
        <p:spPr>
          <a:xfrm>
            <a:off x="6147375" y="3927947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6" name="Picture Placeholder 5"/>
          <p:cNvSpPr>
            <a:spLocks noGrp="1"/>
          </p:cNvSpPr>
          <p:nvPr>
            <p:ph type="pic" sz="quarter" idx="34" hasCustomPrompt="1"/>
          </p:nvPr>
        </p:nvSpPr>
        <p:spPr>
          <a:xfrm>
            <a:off x="6147375" y="5021003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3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12029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lient (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0862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440716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0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820422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1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750862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2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3440716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3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8820422" y="259739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750862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5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3440716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6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8820422" y="345425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7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750862" y="432630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8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3440229" y="432630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0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130569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1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6130569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2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6130569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4" name="Picture Placeholder 5"/>
          <p:cNvSpPr>
            <a:spLocks noGrp="1"/>
          </p:cNvSpPr>
          <p:nvPr>
            <p:ph type="pic" sz="quarter" idx="51" hasCustomPrompt="1"/>
          </p:nvPr>
        </p:nvSpPr>
        <p:spPr>
          <a:xfrm>
            <a:off x="753660" y="518992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5" name="Picture Placeholder 5"/>
          <p:cNvSpPr>
            <a:spLocks noGrp="1"/>
          </p:cNvSpPr>
          <p:nvPr>
            <p:ph type="pic" sz="quarter" idx="52" hasCustomPrompt="1"/>
          </p:nvPr>
        </p:nvSpPr>
        <p:spPr>
          <a:xfrm>
            <a:off x="3443027" y="518992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8" name="Picture Placeholder 5"/>
          <p:cNvSpPr>
            <a:spLocks noGrp="1"/>
          </p:cNvSpPr>
          <p:nvPr>
            <p:ph type="pic" sz="quarter" idx="53" hasCustomPrompt="1"/>
          </p:nvPr>
        </p:nvSpPr>
        <p:spPr>
          <a:xfrm>
            <a:off x="8823219" y="4322528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9" name="Picture Placeholder 5"/>
          <p:cNvSpPr>
            <a:spLocks noGrp="1"/>
          </p:cNvSpPr>
          <p:nvPr>
            <p:ph type="pic" sz="quarter" idx="54" hasCustomPrompt="1"/>
          </p:nvPr>
        </p:nvSpPr>
        <p:spPr>
          <a:xfrm>
            <a:off x="8823219" y="5179385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70" name="Picture Placeholder 5"/>
          <p:cNvSpPr>
            <a:spLocks noGrp="1"/>
          </p:cNvSpPr>
          <p:nvPr>
            <p:ph type="pic" sz="quarter" idx="55" hasCustomPrompt="1"/>
          </p:nvPr>
        </p:nvSpPr>
        <p:spPr>
          <a:xfrm>
            <a:off x="6133367" y="4327593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71" name="Picture Placeholder 5"/>
          <p:cNvSpPr>
            <a:spLocks noGrp="1"/>
          </p:cNvSpPr>
          <p:nvPr>
            <p:ph type="pic" sz="quarter" idx="56" hasCustomPrompt="1"/>
          </p:nvPr>
        </p:nvSpPr>
        <p:spPr>
          <a:xfrm>
            <a:off x="6133367" y="5189515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57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58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81783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e de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4545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 baseline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0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371092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1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7977640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764545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5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764545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8" name="Text Placeholder 11"/>
          <p:cNvSpPr>
            <a:spLocks noGrp="1"/>
          </p:cNvSpPr>
          <p:nvPr>
            <p:ph type="body" sz="quarter" idx="39" hasCustomPrompt="1"/>
          </p:nvPr>
        </p:nvSpPr>
        <p:spPr>
          <a:xfrm>
            <a:off x="764545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1" name="Text Placeholder 11"/>
          <p:cNvSpPr>
            <a:spLocks noGrp="1"/>
          </p:cNvSpPr>
          <p:nvPr>
            <p:ph type="body" sz="quarter" idx="42" hasCustomPrompt="1"/>
          </p:nvPr>
        </p:nvSpPr>
        <p:spPr>
          <a:xfrm>
            <a:off x="764545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4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764545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5" name="Text Placeholder 11"/>
          <p:cNvSpPr>
            <a:spLocks noGrp="1"/>
          </p:cNvSpPr>
          <p:nvPr>
            <p:ph type="body" sz="quarter" idx="46" hasCustomPrompt="1"/>
          </p:nvPr>
        </p:nvSpPr>
        <p:spPr>
          <a:xfrm>
            <a:off x="4371092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6" name="Text Placeholder 11"/>
          <p:cNvSpPr>
            <a:spLocks noGrp="1"/>
          </p:cNvSpPr>
          <p:nvPr>
            <p:ph type="body" sz="quarter" idx="47" hasCustomPrompt="1"/>
          </p:nvPr>
        </p:nvSpPr>
        <p:spPr>
          <a:xfrm>
            <a:off x="7977640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7" name="Text Placeholder 11"/>
          <p:cNvSpPr>
            <a:spLocks noGrp="1"/>
          </p:cNvSpPr>
          <p:nvPr>
            <p:ph type="body" sz="quarter" idx="48" hasCustomPrompt="1"/>
          </p:nvPr>
        </p:nvSpPr>
        <p:spPr>
          <a:xfrm>
            <a:off x="4378015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8" name="Text Placeholder 11"/>
          <p:cNvSpPr>
            <a:spLocks noGrp="1"/>
          </p:cNvSpPr>
          <p:nvPr>
            <p:ph type="body" sz="quarter" idx="49" hasCustomPrompt="1"/>
          </p:nvPr>
        </p:nvSpPr>
        <p:spPr>
          <a:xfrm>
            <a:off x="4378015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9" name="Text Placeholder 11"/>
          <p:cNvSpPr>
            <a:spLocks noGrp="1"/>
          </p:cNvSpPr>
          <p:nvPr>
            <p:ph type="body" sz="quarter" idx="50" hasCustomPrompt="1"/>
          </p:nvPr>
        </p:nvSpPr>
        <p:spPr>
          <a:xfrm>
            <a:off x="4378015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0" name="Text Placeholder 11"/>
          <p:cNvSpPr>
            <a:spLocks noGrp="1"/>
          </p:cNvSpPr>
          <p:nvPr>
            <p:ph type="body" sz="quarter" idx="51" hasCustomPrompt="1"/>
          </p:nvPr>
        </p:nvSpPr>
        <p:spPr>
          <a:xfrm>
            <a:off x="4378015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1" name="Text Placeholder 11"/>
          <p:cNvSpPr>
            <a:spLocks noGrp="1"/>
          </p:cNvSpPr>
          <p:nvPr>
            <p:ph type="body" sz="quarter" idx="52" hasCustomPrompt="1"/>
          </p:nvPr>
        </p:nvSpPr>
        <p:spPr>
          <a:xfrm>
            <a:off x="7977640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2" name="Text Placeholder 11"/>
          <p:cNvSpPr>
            <a:spLocks noGrp="1"/>
          </p:cNvSpPr>
          <p:nvPr>
            <p:ph type="body" sz="quarter" idx="53" hasCustomPrompt="1"/>
          </p:nvPr>
        </p:nvSpPr>
        <p:spPr>
          <a:xfrm>
            <a:off x="7977640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3" name="Text Placeholder 11"/>
          <p:cNvSpPr>
            <a:spLocks noGrp="1"/>
          </p:cNvSpPr>
          <p:nvPr>
            <p:ph type="body" sz="quarter" idx="54" hasCustomPrompt="1"/>
          </p:nvPr>
        </p:nvSpPr>
        <p:spPr>
          <a:xfrm>
            <a:off x="7977640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4" name="Text Placeholder 11"/>
          <p:cNvSpPr>
            <a:spLocks noGrp="1"/>
          </p:cNvSpPr>
          <p:nvPr>
            <p:ph type="body" sz="quarter" idx="55" hasCustomPrompt="1"/>
          </p:nvPr>
        </p:nvSpPr>
        <p:spPr>
          <a:xfrm>
            <a:off x="7977640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5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5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0526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908" y="1851950"/>
            <a:ext cx="10662628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 baseline="0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5894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Étude de 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247805" y="3048373"/>
            <a:ext cx="5146477" cy="901898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 sz="984" noProof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247805" y="2032621"/>
            <a:ext cx="5146477" cy="901898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 sz="984" noProof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331820" y="2096862"/>
            <a:ext cx="1824302" cy="759393"/>
          </a:xfrm>
          <a:prstGeom prst="rect">
            <a:avLst/>
          </a:prstGeom>
        </p:spPr>
        <p:txBody>
          <a:bodyPr vert="horz" anchor="t"/>
          <a:lstStyle>
            <a:lvl1pPr algn="l">
              <a:defRPr sz="4219" b="1">
                <a:solidFill>
                  <a:srgbClr val="006472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XX %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6331820" y="3118658"/>
            <a:ext cx="1812056" cy="759393"/>
          </a:xfrm>
          <a:prstGeom prst="rect">
            <a:avLst/>
          </a:prstGeom>
        </p:spPr>
        <p:txBody>
          <a:bodyPr vert="horz" anchor="t"/>
          <a:lstStyle>
            <a:lvl1pPr algn="l">
              <a:defRPr sz="4219" b="1">
                <a:solidFill>
                  <a:srgbClr val="006472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X M$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8931315" y="2096862"/>
            <a:ext cx="2373827" cy="75939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969" b="0">
                <a:solidFill>
                  <a:srgbClr val="666666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Preuve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931315" y="3118658"/>
            <a:ext cx="2373827" cy="75939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lang="en-US" sz="1969" b="0" dirty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Preuve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4546" y="2020861"/>
            <a:ext cx="5201419" cy="1945665"/>
          </a:xfrm>
          <a:prstGeom prst="rect">
            <a:avLst/>
          </a:prstGeom>
        </p:spPr>
        <p:txBody>
          <a:bodyPr vert="horz" anchor="t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Défis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759364" y="4278698"/>
            <a:ext cx="10631594" cy="1861397"/>
          </a:xfrm>
          <a:prstGeom prst="rect">
            <a:avLst/>
          </a:prstGeom>
          <a:solidFill>
            <a:srgbClr val="49134C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Résultats clés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16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3593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42368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76200" anchor="ctr"/>
          <a:lstStyle>
            <a:lvl1pPr marL="0" algn="ctr">
              <a:lnSpc>
                <a:spcPct val="80000"/>
              </a:lnSpc>
              <a:defRPr sz="1266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algn="ctr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751827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661285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42368" y="303317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51827" y="303317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8661285" y="2672405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 marR="0" indent="-241093" algn="ctr" defTabSz="642915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661285" y="3393943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 marR="0" indent="-241093" algn="ctr" defTabSz="642915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842368" y="5574022"/>
            <a:ext cx="10498748" cy="541363"/>
          </a:xfrm>
          <a:prstGeom prst="rect">
            <a:avLst/>
          </a:prstGeom>
          <a:solidFill>
            <a:srgbClr val="49134C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Information supplémentaire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842367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977608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112849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7248089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383330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842367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2977608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5112849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248089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9383330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3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9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30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9717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e Cl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833520" y="1726359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54983" y="2129095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2254983" y="239967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33520" y="3286651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254983" y="3689387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833520" y="4818745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2254983" y="5221481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6260541" y="1726359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7682004" y="2129095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260541" y="3286651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7682004" y="3689387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29" hasCustomPrompt="1"/>
          </p:nvPr>
        </p:nvSpPr>
        <p:spPr>
          <a:xfrm>
            <a:off x="6260541" y="4818745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7682004" y="5221481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28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7682110" y="239967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2254983" y="396751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7682110" y="396751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8" hasCustomPrompt="1"/>
          </p:nvPr>
        </p:nvSpPr>
        <p:spPr>
          <a:xfrm>
            <a:off x="2254983" y="5493819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39" hasCustomPrompt="1"/>
          </p:nvPr>
        </p:nvSpPr>
        <p:spPr>
          <a:xfrm>
            <a:off x="7682110" y="5493819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0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1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70774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4" hasCustomPrompt="1"/>
          </p:nvPr>
        </p:nvSpPr>
        <p:spPr>
          <a:xfrm>
            <a:off x="992117" y="2029328"/>
            <a:ext cx="10433419" cy="3923366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graphique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619769" y="3573699"/>
            <a:ext cx="2877239" cy="336718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ctr">
              <a:defRPr sz="126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Éditer l’axe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018595" y="5965710"/>
            <a:ext cx="3836318" cy="252539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ctr">
              <a:defRPr sz="126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Éditer l’axe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1193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7"/>
          <p:cNvSpPr>
            <a:spLocks noGrp="1"/>
          </p:cNvSpPr>
          <p:nvPr>
            <p:ph type="tbl" sz="quarter" idx="12" hasCustomPrompt="1"/>
          </p:nvPr>
        </p:nvSpPr>
        <p:spPr>
          <a:xfrm>
            <a:off x="771646" y="2029327"/>
            <a:ext cx="10653890" cy="398950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tableau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0425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3553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4073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80C3BE-90A4-B940-9BCE-7CB593E2D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84C13D-8AFD-2D41-BD6D-76E900A42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7987AA-95C0-594C-8F98-6DBFBCD89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8/13/2021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1C890E-E617-394B-B5A0-D47034C4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9D9A5D-F3CF-5C46-94FA-408E37334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228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E6402A-10B9-AB47-ABBB-9B332723F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6267FE-11DB-3B41-B85F-5C5AE86D9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5BB8CE-7420-6144-94DD-AC9F307D0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82E2-1EED-1A4D-9EEC-1765F1CF2901}" type="datetimeFigureOut">
              <a:rPr lang="fr-FR" smtClean="0"/>
              <a:t>13/08/2021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D126B4-5E59-9749-AB90-5A0A63A32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594D24-E3A4-644B-B982-2F8F95EDE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9E4D-D2F9-9F4E-9A49-A2C07DBB16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31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F08A4A-C6B0-CD49-B155-AE7E2CD72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007318-7A55-CA4A-8A98-88FEC411B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EB61C7-D0C3-864F-BCF0-B5716D8CC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82E2-1EED-1A4D-9EEC-1765F1CF2901}" type="datetimeFigureOut">
              <a:rPr lang="fr-FR" smtClean="0"/>
              <a:t>13/08/2021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6773BA-BED6-2348-A86F-48C6758CD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5C033F-9B64-994C-B557-2AF1845A4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9E4D-D2F9-9F4E-9A49-A2C07DBB16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50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exte - 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907" y="1851950"/>
            <a:ext cx="5134928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310141" y="1851950"/>
            <a:ext cx="5128624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 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66917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5CEEE9-F39C-3F46-8B4D-F8F9968D8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AE47E8-09E6-354A-8EB5-18BCA9DDCF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75C9344-5FFD-8D45-BAA4-5584A7F2D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1DDD32-DA5E-F24F-B3B6-048D93E61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82E2-1EED-1A4D-9EEC-1765F1CF2901}" type="datetimeFigureOut">
              <a:rPr lang="fr-FR" smtClean="0"/>
              <a:t>13/08/2021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58A1A9-F772-A944-9AB7-56ABE4AFC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0F5AB4-FBD6-E141-AA37-A50F396C5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9E4D-D2F9-9F4E-9A49-A2C07DBB16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3271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7DEB54-0DA7-634A-8417-9A1C0F7AB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FE012B-7FEC-0144-9089-5D665D5B9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2BA522B-8066-C148-974C-39A3D1E6E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105B197-7400-FB4C-A0AF-811077E17A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B7CABFD-B675-2749-9F95-551988984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0DBE1FB-BB43-2049-8571-C9502A16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82E2-1EED-1A4D-9EEC-1765F1CF2901}" type="datetimeFigureOut">
              <a:rPr lang="fr-FR" smtClean="0"/>
              <a:t>13/08/2021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DE8CA4B-1321-9F47-8A5A-F619506ED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886FC38-AF6F-8645-9D42-2834D8356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9E4D-D2F9-9F4E-9A49-A2C07DBB16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9911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C1050E-6F5F-2745-BB2F-0BE53D83A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C29B271-8F25-C64D-9266-22DB44632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82E2-1EED-1A4D-9EEC-1765F1CF2901}" type="datetimeFigureOut">
              <a:rPr lang="fr-FR" smtClean="0"/>
              <a:t>13/08/2021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405DC4-66AC-9740-B9BA-68BFE9D4B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2123F2-6EE4-B84E-9FE7-BEC161B1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9E4D-D2F9-9F4E-9A49-A2C07DBB16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456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30B0F1C-5650-5A4F-A6DF-0EFDF75EB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8/13/2021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012742B-82AB-EC45-94C6-AA194ACB1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401498-3392-F94D-93A1-E45890F9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665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637702-5B38-4841-A137-91E94DF74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3F5F05-61DB-6848-914D-7D171E483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250653-CFB0-1945-BE05-8BF46D30B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CCD4C4-71FC-B942-AE88-85E6A05EA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82E2-1EED-1A4D-9EEC-1765F1CF2901}" type="datetimeFigureOut">
              <a:rPr lang="fr-FR" smtClean="0"/>
              <a:t>13/08/2021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CF9591-BF8B-0C4D-8DDC-6209B781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D855EA-2A24-E94B-BCFF-3A7966034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9E4D-D2F9-9F4E-9A49-A2C07DBB16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2922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4CD15F-B162-2545-887C-6F7102C06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10AF2FE-5E47-D548-9A2E-D540FCE652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8DDC123-49CE-824C-A9F1-0F8B334FA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70019F0-02E8-B841-87E7-9FE74916C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82E2-1EED-1A4D-9EEC-1765F1CF2901}" type="datetimeFigureOut">
              <a:rPr lang="fr-FR" smtClean="0"/>
              <a:t>13/08/2021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94F5E4-E0E7-0845-A88A-96A229E0C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6C2EF3-AF73-6F4C-9EB6-973B03DFE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9E4D-D2F9-9F4E-9A49-A2C07DBB16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7864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C2942-4078-6646-A82C-CC7B0E4A2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709EA18-804E-2A4E-9AAA-B8F045D94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DCB3C9-1095-8F48-9B9F-1B5CAF07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82E2-1EED-1A4D-9EEC-1765F1CF2901}" type="datetimeFigureOut">
              <a:rPr lang="fr-FR" smtClean="0"/>
              <a:t>13/08/2021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2EC5FE-E298-294C-9D99-58ECFDC70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FD6F47-C242-DF41-9348-7D921B060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9E4D-D2F9-9F4E-9A49-A2C07DBB16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3619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D6AF91A-5042-C441-85DB-4A4DBF2118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02D2899-2980-FF43-B673-EC0FFB99F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1199D7-0EA0-3945-8D48-28296D6BB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82E2-1EED-1A4D-9EEC-1765F1CF2901}" type="datetimeFigureOut">
              <a:rPr lang="fr-FR" smtClean="0"/>
              <a:t>13/08/2021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196EB5-924C-684B-94F0-F786B44E5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7C4C9D-01BF-2945-A5E7-C68C71B37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9E4D-D2F9-9F4E-9A49-A2C07DBB16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54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ssage principal -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63490" y="2103126"/>
            <a:ext cx="4275671" cy="3502991"/>
          </a:xfrm>
          <a:prstGeom prst="rect">
            <a:avLst/>
          </a:prstGeom>
        </p:spPr>
        <p:txBody>
          <a:bodyPr vert="horz" tIns="0"/>
          <a:lstStyle>
            <a:lvl1pPr marL="0" indent="0" algn="l">
              <a:defRPr sz="2672" b="0" baseline="0">
                <a:solidFill>
                  <a:srgbClr val="9E3D9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Message principal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79692" y="2103126"/>
            <a:ext cx="6145609" cy="3502991"/>
          </a:xfrm>
          <a:prstGeom prst="rect">
            <a:avLst/>
          </a:prstGeom>
        </p:spPr>
        <p:txBody>
          <a:bodyPr vert="horz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/>
              <a:t>Points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884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ssage principal - Paragrap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63489" y="4626867"/>
            <a:ext cx="10661813" cy="997288"/>
          </a:xfrm>
          <a:prstGeom prst="rect">
            <a:avLst/>
          </a:prstGeom>
        </p:spPr>
        <p:txBody>
          <a:bodyPr vert="horz" tIns="0"/>
          <a:lstStyle>
            <a:lvl1pPr algn="l">
              <a:defRPr sz="2672" b="0" baseline="0">
                <a:solidFill>
                  <a:srgbClr val="9E3D9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Message principal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64546" y="1856459"/>
            <a:ext cx="10660755" cy="2651655"/>
          </a:xfrm>
          <a:prstGeom prst="rect">
            <a:avLst/>
          </a:prstGeom>
        </p:spPr>
        <p:txBody>
          <a:bodyPr vert="horz"/>
          <a:lstStyle>
            <a:lvl1pPr marL="0" indent="0" algn="l">
              <a:buFont typeface="Arial"/>
              <a:buNone/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Paragraphe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28882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837785" y="1851951"/>
            <a:ext cx="10562360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29414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Bas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62907" y="3984998"/>
            <a:ext cx="10662828" cy="2116514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2908" y="1855508"/>
            <a:ext cx="10655808" cy="2030278"/>
          </a:xfrm>
          <a:prstGeom prst="rect">
            <a:avLst/>
          </a:prstGeom>
        </p:spPr>
        <p:txBody>
          <a:bodyPr vert="horz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/>
              <a:t>Points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3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4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5693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orneau Shepell Logo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833" y="6308825"/>
            <a:ext cx="1861839" cy="37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1358563" y="6313965"/>
            <a:ext cx="0" cy="549616"/>
          </a:xfrm>
          <a:prstGeom prst="line">
            <a:avLst/>
          </a:prstGeom>
          <a:noFill/>
          <a:ln w="25400">
            <a:solidFill>
              <a:srgbClr val="1791AA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6" name="ZoneTexte 5"/>
          <p:cNvSpPr txBox="1"/>
          <p:nvPr/>
        </p:nvSpPr>
        <p:spPr>
          <a:xfrm>
            <a:off x="796019" y="6381553"/>
            <a:ext cx="2510517" cy="2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984" kern="0" dirty="0">
                <a:solidFill>
                  <a:srgbClr val="000000"/>
                </a:solidFill>
              </a:rPr>
              <a:t>Confidentiel – ne pas distribuer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358562" y="6382794"/>
            <a:ext cx="833438" cy="2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DFD2C6A-E6DD-42F5-B4C9-30BA946B4BE1}" type="slidenum">
              <a:rPr lang="en-CA" sz="1266" smtClean="0">
                <a:solidFill>
                  <a:schemeClr val="tx1"/>
                </a:solidFill>
              </a:rPr>
              <a:pPr algn="ctr"/>
              <a:t>‹N°›</a:t>
            </a:fld>
            <a:endParaRPr lang="en-US" sz="1266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1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+mj-lt"/>
          <a:ea typeface="ＭＳ Ｐゴシック" charset="0"/>
          <a:cs typeface="ＭＳ Ｐゴシック" charset="0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41093" indent="-241093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ＭＳ Ｐゴシック" charset="0"/>
          <a:sym typeface="Gill Sans" charset="0"/>
        </a:defRPr>
      </a:lvl1pPr>
      <a:lvl2pPr marL="522368" indent="-200911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2pPr>
      <a:lvl3pPr marL="803643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3pPr>
      <a:lvl4pPr marL="1125101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4pPr>
      <a:lvl5pPr marL="1446558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orneau Shepell Logo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833" y="6308825"/>
            <a:ext cx="1861839" cy="37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1358563" y="6313965"/>
            <a:ext cx="0" cy="549616"/>
          </a:xfrm>
          <a:prstGeom prst="line">
            <a:avLst/>
          </a:prstGeom>
          <a:noFill/>
          <a:ln w="25400">
            <a:solidFill>
              <a:srgbClr val="1791AA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984"/>
          </a:p>
        </p:txBody>
      </p:sp>
      <p:sp>
        <p:nvSpPr>
          <p:cNvPr id="6" name="ZoneTexte 5"/>
          <p:cNvSpPr txBox="1"/>
          <p:nvPr/>
        </p:nvSpPr>
        <p:spPr>
          <a:xfrm>
            <a:off x="796019" y="6381553"/>
            <a:ext cx="2510517" cy="2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984" kern="0" dirty="0">
                <a:solidFill>
                  <a:srgbClr val="000000"/>
                </a:solidFill>
              </a:rPr>
              <a:t>Confidentiel – ne pas distribuer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358562" y="6382794"/>
            <a:ext cx="833438" cy="2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DFD2C6A-E6DD-42F5-B4C9-30BA946B4BE1}" type="slidenum">
              <a:rPr lang="en-CA" sz="984" smtClean="0">
                <a:solidFill>
                  <a:schemeClr val="tx1"/>
                </a:solidFill>
              </a:rPr>
              <a:pPr algn="ctr"/>
              <a:t>‹N°›</a:t>
            </a:fld>
            <a:endParaRPr lang="en-US" sz="984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8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+mj-lt"/>
          <a:ea typeface="ＭＳ Ｐゴシック" charset="0"/>
          <a:cs typeface="ＭＳ Ｐゴシック" charset="0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41093" indent="-241093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ＭＳ Ｐゴシック" charset="0"/>
          <a:sym typeface="Gill Sans" charset="0"/>
        </a:defRPr>
      </a:lvl1pPr>
      <a:lvl2pPr marL="522368" indent="-200911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2pPr>
      <a:lvl3pPr marL="803643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3pPr>
      <a:lvl4pPr marL="1125101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4pPr>
      <a:lvl5pPr marL="1446558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56C7E7A-CA01-9D48-B4F5-265FEDD40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B168E1-C854-6041-8FC2-EB9F442DA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461828-FE49-B742-B1B4-D3B62A865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182E2-1EED-1A4D-9EEC-1765F1CF2901}" type="datetimeFigureOut">
              <a:rPr lang="fr-FR" smtClean="0"/>
              <a:t>13/08/2021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783EE1-D079-0940-9A03-A4E64FE89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869B44-6B24-B14A-8C3E-3EAE08F49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09E4D-D2F9-9F4E-9A49-A2C07DBB16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75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2" Type="http://schemas.openxmlformats.org/officeDocument/2006/relationships/tags" Target="../tags/tag74.xml"/><Relationship Id="rId16" Type="http://schemas.openxmlformats.org/officeDocument/2006/relationships/image" Target="../media/image15.emf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5" Type="http://schemas.openxmlformats.org/officeDocument/2006/relationships/tags" Target="../tags/tag77.xml"/><Relationship Id="rId15" Type="http://schemas.openxmlformats.org/officeDocument/2006/relationships/image" Target="../media/image12.png"/><Relationship Id="rId10" Type="http://schemas.openxmlformats.org/officeDocument/2006/relationships/tags" Target="../tags/tag82.xml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image" Target="../media/image15.emf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../media/image12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slideLayout" Target="../slideLayouts/slideLayout53.xml"/><Relationship Id="rId5" Type="http://schemas.openxmlformats.org/officeDocument/2006/relationships/tags" Target="../tags/tag90.xml"/><Relationship Id="rId10" Type="http://schemas.openxmlformats.org/officeDocument/2006/relationships/tags" Target="../tags/tag95.xml"/><Relationship Id="rId4" Type="http://schemas.openxmlformats.org/officeDocument/2006/relationships/tags" Target="../tags/tag89.xml"/><Relationship Id="rId9" Type="http://schemas.openxmlformats.org/officeDocument/2006/relationships/tags" Target="../tags/tag9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2" Type="http://schemas.openxmlformats.org/officeDocument/2006/relationships/tags" Target="../tags/tag97.xml"/><Relationship Id="rId16" Type="http://schemas.openxmlformats.org/officeDocument/2006/relationships/image" Target="../media/image12.png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5" Type="http://schemas.openxmlformats.org/officeDocument/2006/relationships/tags" Target="../tags/tag100.xml"/><Relationship Id="rId15" Type="http://schemas.openxmlformats.org/officeDocument/2006/relationships/image" Target="../media/image15.emf"/><Relationship Id="rId10" Type="http://schemas.openxmlformats.org/officeDocument/2006/relationships/tags" Target="../tags/tag105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tags" Target="../tags/tag121.xml"/><Relationship Id="rId18" Type="http://schemas.openxmlformats.org/officeDocument/2006/relationships/tags" Target="../tags/tag126.xml"/><Relationship Id="rId26" Type="http://schemas.openxmlformats.org/officeDocument/2006/relationships/image" Target="../media/image12.png"/><Relationship Id="rId3" Type="http://schemas.openxmlformats.org/officeDocument/2006/relationships/tags" Target="../tags/tag111.xml"/><Relationship Id="rId21" Type="http://schemas.openxmlformats.org/officeDocument/2006/relationships/tags" Target="../tags/tag129.xml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tags" Target="../tags/tag125.xml"/><Relationship Id="rId25" Type="http://schemas.openxmlformats.org/officeDocument/2006/relationships/slideLayout" Target="../slideLayouts/slideLayout53.xml"/><Relationship Id="rId2" Type="http://schemas.openxmlformats.org/officeDocument/2006/relationships/tags" Target="../tags/tag110.xml"/><Relationship Id="rId16" Type="http://schemas.openxmlformats.org/officeDocument/2006/relationships/tags" Target="../tags/tag124.xml"/><Relationship Id="rId20" Type="http://schemas.openxmlformats.org/officeDocument/2006/relationships/tags" Target="../tags/tag128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24" Type="http://schemas.openxmlformats.org/officeDocument/2006/relationships/tags" Target="../tags/tag132.xml"/><Relationship Id="rId5" Type="http://schemas.openxmlformats.org/officeDocument/2006/relationships/tags" Target="../tags/tag113.xml"/><Relationship Id="rId15" Type="http://schemas.openxmlformats.org/officeDocument/2006/relationships/tags" Target="../tags/tag123.xml"/><Relationship Id="rId23" Type="http://schemas.openxmlformats.org/officeDocument/2006/relationships/tags" Target="../tags/tag131.xml"/><Relationship Id="rId10" Type="http://schemas.openxmlformats.org/officeDocument/2006/relationships/tags" Target="../tags/tag118.xml"/><Relationship Id="rId19" Type="http://schemas.openxmlformats.org/officeDocument/2006/relationships/tags" Target="../tags/tag127.xml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tags" Target="../tags/tag122.xml"/><Relationship Id="rId22" Type="http://schemas.openxmlformats.org/officeDocument/2006/relationships/tags" Target="../tags/tag13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tags" Target="../tags/tag145.xml"/><Relationship Id="rId18" Type="http://schemas.openxmlformats.org/officeDocument/2006/relationships/tags" Target="../tags/tag150.xml"/><Relationship Id="rId26" Type="http://schemas.openxmlformats.org/officeDocument/2006/relationships/image" Target="../media/image12.png"/><Relationship Id="rId3" Type="http://schemas.openxmlformats.org/officeDocument/2006/relationships/tags" Target="../tags/tag135.xml"/><Relationship Id="rId21" Type="http://schemas.openxmlformats.org/officeDocument/2006/relationships/tags" Target="../tags/tag153.xml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17" Type="http://schemas.openxmlformats.org/officeDocument/2006/relationships/tags" Target="../tags/tag149.xml"/><Relationship Id="rId25" Type="http://schemas.openxmlformats.org/officeDocument/2006/relationships/slideLayout" Target="../slideLayouts/slideLayout53.xml"/><Relationship Id="rId2" Type="http://schemas.openxmlformats.org/officeDocument/2006/relationships/tags" Target="../tags/tag134.xml"/><Relationship Id="rId16" Type="http://schemas.openxmlformats.org/officeDocument/2006/relationships/tags" Target="../tags/tag148.xml"/><Relationship Id="rId20" Type="http://schemas.openxmlformats.org/officeDocument/2006/relationships/tags" Target="../tags/tag152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24" Type="http://schemas.openxmlformats.org/officeDocument/2006/relationships/tags" Target="../tags/tag156.xml"/><Relationship Id="rId5" Type="http://schemas.openxmlformats.org/officeDocument/2006/relationships/tags" Target="../tags/tag137.xml"/><Relationship Id="rId15" Type="http://schemas.openxmlformats.org/officeDocument/2006/relationships/tags" Target="../tags/tag147.xml"/><Relationship Id="rId23" Type="http://schemas.openxmlformats.org/officeDocument/2006/relationships/tags" Target="../tags/tag155.xml"/><Relationship Id="rId10" Type="http://schemas.openxmlformats.org/officeDocument/2006/relationships/tags" Target="../tags/tag142.xml"/><Relationship Id="rId19" Type="http://schemas.openxmlformats.org/officeDocument/2006/relationships/tags" Target="../tags/tag151.xml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tags" Target="../tags/tag146.xml"/><Relationship Id="rId22" Type="http://schemas.openxmlformats.org/officeDocument/2006/relationships/tags" Target="../tags/tag15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7" Type="http://schemas.openxmlformats.org/officeDocument/2006/relationships/image" Target="../media/image12.png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47.xml"/><Relationship Id="rId4" Type="http://schemas.openxmlformats.org/officeDocument/2006/relationships/tags" Target="../tags/tag16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1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11.jpeg"/><Relationship Id="rId5" Type="http://schemas.openxmlformats.org/officeDocument/2006/relationships/tags" Target="../tags/tag7.xml"/><Relationship Id="rId10" Type="http://schemas.openxmlformats.org/officeDocument/2006/relationships/audio" Target="../media/audio1.wav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1.jpeg"/><Relationship Id="rId5" Type="http://schemas.openxmlformats.org/officeDocument/2006/relationships/tags" Target="../tags/tag15.xml"/><Relationship Id="rId10" Type="http://schemas.openxmlformats.org/officeDocument/2006/relationships/audio" Target="../media/audio1.wav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53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7.xml"/><Relationship Id="rId7" Type="http://schemas.openxmlformats.org/officeDocument/2006/relationships/slideLayout" Target="../slideLayouts/slideLayout4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10" Type="http://schemas.openxmlformats.org/officeDocument/2006/relationships/image" Target="../media/image12.png"/><Relationship Id="rId4" Type="http://schemas.openxmlformats.org/officeDocument/2006/relationships/tags" Target="../tags/tag28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2" Type="http://schemas.openxmlformats.org/officeDocument/2006/relationships/tags" Target="../tags/tag32.xml"/><Relationship Id="rId16" Type="http://schemas.openxmlformats.org/officeDocument/2006/relationships/image" Target="../media/image12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5" Type="http://schemas.openxmlformats.org/officeDocument/2006/relationships/tags" Target="../tags/tag35.xml"/><Relationship Id="rId15" Type="http://schemas.openxmlformats.org/officeDocument/2006/relationships/image" Target="../media/image15.emf"/><Relationship Id="rId10" Type="http://schemas.openxmlformats.org/officeDocument/2006/relationships/tags" Target="../tags/tag40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46.xml"/><Relationship Id="rId7" Type="http://schemas.openxmlformats.org/officeDocument/2006/relationships/slideLayout" Target="../slideLayouts/slideLayout53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9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tags" Target="../tags/tag62.xml"/><Relationship Id="rId18" Type="http://schemas.openxmlformats.org/officeDocument/2006/relationships/slideLayout" Target="../slideLayouts/slideLayout53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" Type="http://schemas.openxmlformats.org/officeDocument/2006/relationships/tags" Target="../tags/tag51.xml"/><Relationship Id="rId16" Type="http://schemas.openxmlformats.org/officeDocument/2006/relationships/tags" Target="../tags/tag65.xml"/><Relationship Id="rId20" Type="http://schemas.openxmlformats.org/officeDocument/2006/relationships/image" Target="../media/image12.pn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10" Type="http://schemas.openxmlformats.org/officeDocument/2006/relationships/tags" Target="../tags/tag59.xml"/><Relationship Id="rId19" Type="http://schemas.openxmlformats.org/officeDocument/2006/relationships/image" Target="../media/image15.emf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69.xml"/><Relationship Id="rId7" Type="http://schemas.openxmlformats.org/officeDocument/2006/relationships/slideLayout" Target="../slideLayouts/slideLayout5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0590F7E-C720-CA47-9E0F-5236B204298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4093"/>
            <a:ext cx="12192000" cy="688874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321C1E9-A463-D742-9B11-B05BC7302CC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233191" y="4466951"/>
            <a:ext cx="3725636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Cherche et </a:t>
            </a:r>
            <a:r>
              <a:rPr lang="fr-CA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trouve encore!</a:t>
            </a:r>
            <a:endParaRPr lang="fr-CA" sz="2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668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23642" y="311431"/>
            <a:ext cx="41447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cap="none" spc="0" dirty="0" smtClean="0">
                <a:ln w="0"/>
                <a:solidFill>
                  <a:srgbClr val="002060"/>
                </a:solidFill>
              </a:rPr>
              <a:t>Cherche et trouve!</a:t>
            </a:r>
            <a:endParaRPr lang="fr-CA" sz="4000" b="1" cap="none" spc="0" dirty="0">
              <a:ln w="0"/>
              <a:solidFill>
                <a:srgbClr val="00206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412424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Rectangle 1"/>
          <p:cNvSpPr/>
          <p:nvPr>
            <p:custDataLst>
              <p:tags r:id="rId4"/>
            </p:custDataLst>
          </p:nvPr>
        </p:nvSpPr>
        <p:spPr>
          <a:xfrm>
            <a:off x="0" y="936151"/>
            <a:ext cx="12192000" cy="5272644"/>
          </a:xfrm>
          <a:prstGeom prst="rect">
            <a:avLst/>
          </a:prstGeom>
          <a:solidFill>
            <a:srgbClr val="6AC6DC"/>
          </a:solidFill>
          <a:ln>
            <a:solidFill>
              <a:srgbClr val="6AC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45ECBE3-C40C-3143-8D06-01A620B96BE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 rot="1067484">
            <a:off x="10317857" y="29302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lèche droite 3"/>
          <p:cNvSpPr/>
          <p:nvPr>
            <p:custDataLst>
              <p:tags r:id="rId6"/>
            </p:custDataLst>
          </p:nvPr>
        </p:nvSpPr>
        <p:spPr>
          <a:xfrm>
            <a:off x="713232" y="1259945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828800" y="1311553"/>
            <a:ext cx="9314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Cherche 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des mots de la même famille </a:t>
            </a:r>
          </a:p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que lion.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828800" y="2310441"/>
            <a:ext cx="8037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Tu as trouvé?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828800" y="2974662"/>
            <a:ext cx="8037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Il y a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lionne 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et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lionceau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Flèche droite 14"/>
          <p:cNvSpPr/>
          <p:nvPr>
            <p:custDataLst>
              <p:tags r:id="rId10"/>
            </p:custDataLst>
          </p:nvPr>
        </p:nvSpPr>
        <p:spPr>
          <a:xfrm>
            <a:off x="714802" y="3901030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830369" y="3935545"/>
            <a:ext cx="9877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Cherche un mot de la même famille que 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chasse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830370" y="4559245"/>
            <a:ext cx="8037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Tu as trouvé?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830369" y="5223466"/>
            <a:ext cx="102076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Il y a 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chasseur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Il y a aussi </a:t>
            </a:r>
            <a:r>
              <a:rPr lang="fr-CA" sz="3200" dirty="0" smtClean="0">
                <a:solidFill>
                  <a:srgbClr val="28235C"/>
                </a:solidFill>
                <a:latin typeface="Comic Sans MS" panose="030F0702030302020204" pitchFamily="66" charset="0"/>
              </a:rPr>
              <a:t>chasseuse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chasseresse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rechasser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,...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0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022E-16 3.33333E-6 L 1.11022E-16 -0.07223 " pathEditMode="relative" rAng="0" ptsTypes="AA">
                                      <p:cBhvr>
                                        <p:cTn id="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/>
      <p:bldP spid="14" grpId="1"/>
      <p:bldP spid="15" grpId="0" animBg="1"/>
      <p:bldP spid="17" grpId="0"/>
      <p:bldP spid="18" grpId="0"/>
      <p:bldP spid="19" grpId="0"/>
      <p:bldP spid="1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23642" y="311431"/>
            <a:ext cx="41447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cap="none" spc="0" dirty="0" smtClean="0">
                <a:ln w="0"/>
                <a:solidFill>
                  <a:srgbClr val="002060"/>
                </a:solidFill>
              </a:rPr>
              <a:t>Cherche et trouve!</a:t>
            </a:r>
            <a:endParaRPr lang="fr-CA" sz="4000" b="1" cap="none" spc="0" dirty="0">
              <a:ln w="0"/>
              <a:solidFill>
                <a:srgbClr val="00206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412424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Rectangle 1"/>
          <p:cNvSpPr/>
          <p:nvPr>
            <p:custDataLst>
              <p:tags r:id="rId4"/>
            </p:custDataLst>
          </p:nvPr>
        </p:nvSpPr>
        <p:spPr>
          <a:xfrm>
            <a:off x="0" y="936151"/>
            <a:ext cx="12192000" cy="5272644"/>
          </a:xfrm>
          <a:prstGeom prst="rect">
            <a:avLst/>
          </a:prstGeom>
          <a:solidFill>
            <a:srgbClr val="6AC6DC"/>
          </a:solidFill>
          <a:ln>
            <a:solidFill>
              <a:srgbClr val="6AC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45ECBE3-C40C-3143-8D06-01A620B96BE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 rot="1067484">
            <a:off x="10317857" y="302165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lèche droite 3"/>
          <p:cNvSpPr/>
          <p:nvPr>
            <p:custDataLst>
              <p:tags r:id="rId6"/>
            </p:custDataLst>
          </p:nvPr>
        </p:nvSpPr>
        <p:spPr>
          <a:xfrm>
            <a:off x="713232" y="2311756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828800" y="2363364"/>
            <a:ext cx="9314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Cherche 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d’autres mots 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de la même famille dans le texte.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828800" y="3389653"/>
            <a:ext cx="8037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Tu as trouvé?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828800" y="4047558"/>
            <a:ext cx="8037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Il y a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jour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journée 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et 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aujourd’hui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820942" y="4595884"/>
            <a:ext cx="8037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Il y a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aussi 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apprenti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et 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apprendre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52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-3.7037E-7 L 2.70833E-6 -0.07222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3.75E-6 -0.07222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/>
      <p:bldP spid="14" grpId="1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23642" y="311431"/>
            <a:ext cx="41447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cap="none" spc="0" dirty="0" smtClean="0">
                <a:ln w="0"/>
                <a:solidFill>
                  <a:srgbClr val="002060"/>
                </a:solidFill>
              </a:rPr>
              <a:t>Cherche et trouve!</a:t>
            </a:r>
            <a:endParaRPr lang="fr-CA" sz="4000" b="1" cap="none" spc="0" dirty="0">
              <a:ln w="0"/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>
            <p:custDataLst>
              <p:tags r:id="rId2"/>
            </p:custDataLst>
          </p:nvPr>
        </p:nvSpPr>
        <p:spPr>
          <a:xfrm>
            <a:off x="0" y="994561"/>
            <a:ext cx="12192000" cy="5890122"/>
          </a:xfrm>
          <a:prstGeom prst="rect">
            <a:avLst/>
          </a:prstGeom>
          <a:solidFill>
            <a:srgbClr val="6AC6DC"/>
          </a:solidFill>
          <a:ln>
            <a:solidFill>
              <a:srgbClr val="6AC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45ECBE3-C40C-3143-8D06-01A620B96BE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 rot="1067484">
            <a:off x="10346453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lèche droite 3"/>
          <p:cNvSpPr/>
          <p:nvPr>
            <p:custDataLst>
              <p:tags r:id="rId4"/>
            </p:custDataLst>
          </p:nvPr>
        </p:nvSpPr>
        <p:spPr>
          <a:xfrm>
            <a:off x="733090" y="1437622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828800" y="1418768"/>
            <a:ext cx="88140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Cherche 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 sens du préfixe </a:t>
            </a:r>
            <a:r>
              <a:rPr lang="fr-CA" sz="32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im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comme dans 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impatience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828800" y="2381841"/>
            <a:ext cx="8037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Tu as trouvé?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828800" y="2848097"/>
            <a:ext cx="1036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C’est 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négation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Impatience 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signifie 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manque de patience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Flèche droite 14"/>
          <p:cNvSpPr/>
          <p:nvPr>
            <p:custDataLst>
              <p:tags r:id="rId8"/>
            </p:custDataLst>
          </p:nvPr>
        </p:nvSpPr>
        <p:spPr>
          <a:xfrm>
            <a:off x="733090" y="4213253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830369" y="4258318"/>
            <a:ext cx="98777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Cherche le 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sens du suffixe 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–able 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comme dans 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remarquable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830370" y="5277943"/>
            <a:ext cx="8037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Tu as trouvé?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830369" y="5772478"/>
            <a:ext cx="102076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C’est 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qui peut être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</a:p>
          <a:p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Remarquable 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signifie 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qui peut être remarqué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0412424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</p:spTree>
    <p:extLst>
      <p:ext uri="{BB962C8B-B14F-4D97-AF65-F5344CB8AC3E}">
        <p14:creationId xmlns:p14="http://schemas.microsoft.com/office/powerpoint/2010/main" val="290010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022E-16 0 L 1.11022E-16 -0.07222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022E-16 1.11111E-6 L 1.11022E-16 -0.07222 " pathEditMode="relative" rAng="0" ptsTypes="AA">
                                      <p:cBhvr>
                                        <p:cTn id="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/>
      <p:bldP spid="14" grpId="1"/>
      <p:bldP spid="15" grpId="0" animBg="1"/>
      <p:bldP spid="17" grpId="0"/>
      <p:bldP spid="18" grpId="0"/>
      <p:bldP spid="19" grpId="0"/>
      <p:bldP spid="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70604" y="311431"/>
            <a:ext cx="50508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cap="none" spc="0" dirty="0" smtClean="0">
                <a:ln w="0"/>
                <a:solidFill>
                  <a:srgbClr val="002060"/>
                </a:solidFill>
              </a:rPr>
              <a:t>Associe les définitions</a:t>
            </a:r>
            <a:endParaRPr lang="fr-CA" sz="4000" b="1" cap="none" spc="0" dirty="0">
              <a:ln w="0"/>
              <a:solidFill>
                <a:srgbClr val="00206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412424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Rectangle 1"/>
          <p:cNvSpPr/>
          <p:nvPr>
            <p:custDataLst>
              <p:tags r:id="rId4"/>
            </p:custDataLst>
          </p:nvPr>
        </p:nvSpPr>
        <p:spPr>
          <a:xfrm>
            <a:off x="0" y="918203"/>
            <a:ext cx="12192000" cy="529405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07264" y="1178657"/>
            <a:ext cx="4864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Mot de base</a:t>
            </a:r>
            <a:endParaRPr lang="fr-CA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03396" y="2235890"/>
            <a:ext cx="4864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Préfixe</a:t>
            </a:r>
            <a:endParaRPr lang="fr-CA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03396" y="5263815"/>
            <a:ext cx="4864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Famille de mots</a:t>
            </a:r>
            <a:endParaRPr lang="fr-CA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081437" y="4943490"/>
            <a:ext cx="71173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Je </a:t>
            </a:r>
            <a:r>
              <a:rPr lang="fr-C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regroupe tous les mots formés à partir d’un mot de base qui te fait penser à une même idée.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133523" y="2940976"/>
            <a:ext cx="70584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"/>
              </a:spcBef>
              <a:spcAft>
                <a:spcPts val="60"/>
              </a:spcAft>
            </a:pPr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Je suis un </a:t>
            </a:r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ajout </a:t>
            </a:r>
            <a:r>
              <a:rPr lang="fr-C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que l’on place </a:t>
            </a:r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après </a:t>
            </a:r>
            <a:r>
              <a:rPr lang="fr-C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le mot de </a:t>
            </a:r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base.</a:t>
            </a:r>
            <a:endParaRPr lang="fr-CA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068004" y="3986734"/>
            <a:ext cx="70584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Je suis un mot dans lequel on ajoute des parties comme un préfixe ou un suffixe.</a:t>
            </a:r>
            <a:endParaRPr lang="fr-CA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rganigramme : Connecteur 2"/>
          <p:cNvSpPr/>
          <p:nvPr>
            <p:custDataLst>
              <p:tags r:id="rId11"/>
            </p:custDataLst>
          </p:nvPr>
        </p:nvSpPr>
        <p:spPr>
          <a:xfrm>
            <a:off x="3386180" y="126123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Organigramme : Connecteur 19"/>
          <p:cNvSpPr/>
          <p:nvPr>
            <p:custDataLst>
              <p:tags r:id="rId12"/>
            </p:custDataLst>
          </p:nvPr>
        </p:nvSpPr>
        <p:spPr>
          <a:xfrm>
            <a:off x="3390494" y="220225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Organigramme : Connecteur 20"/>
          <p:cNvSpPr/>
          <p:nvPr>
            <p:custDataLst>
              <p:tags r:id="rId13"/>
            </p:custDataLst>
          </p:nvPr>
        </p:nvSpPr>
        <p:spPr>
          <a:xfrm>
            <a:off x="3386180" y="5251917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Organigramme : Connecteur 21"/>
          <p:cNvSpPr/>
          <p:nvPr>
            <p:custDataLst>
              <p:tags r:id="rId14"/>
            </p:custDataLst>
          </p:nvPr>
        </p:nvSpPr>
        <p:spPr>
          <a:xfrm>
            <a:off x="4565026" y="1252428"/>
            <a:ext cx="457200" cy="457200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Organigramme : Connecteur 22"/>
          <p:cNvSpPr/>
          <p:nvPr>
            <p:custDataLst>
              <p:tags r:id="rId15"/>
            </p:custDataLst>
          </p:nvPr>
        </p:nvSpPr>
        <p:spPr>
          <a:xfrm>
            <a:off x="4565026" y="2192188"/>
            <a:ext cx="457200" cy="457200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Organigramme : Connecteur 23"/>
          <p:cNvSpPr/>
          <p:nvPr>
            <p:custDataLst>
              <p:tags r:id="rId16"/>
            </p:custDataLst>
          </p:nvPr>
        </p:nvSpPr>
        <p:spPr>
          <a:xfrm>
            <a:off x="4559521" y="5263815"/>
            <a:ext cx="457200" cy="457200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203396" y="3291275"/>
            <a:ext cx="4864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Mot </a:t>
            </a:r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construit</a:t>
            </a:r>
            <a:endParaRPr lang="fr-CA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203396" y="4271596"/>
            <a:ext cx="4864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Suffixe</a:t>
            </a:r>
            <a:endParaRPr lang="fr-CA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5133523" y="937058"/>
            <a:ext cx="71173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Je </a:t>
            </a:r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suis un ajout que l’on place avant le mot de base.</a:t>
            </a:r>
            <a:endParaRPr lang="fr-CA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5133523" y="2174048"/>
            <a:ext cx="7058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"/>
              </a:spcBef>
              <a:spcAft>
                <a:spcPts val="60"/>
              </a:spcAft>
            </a:pPr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Je suis un petit </a:t>
            </a:r>
            <a:r>
              <a:rPr lang="fr-C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mot comme « </a:t>
            </a:r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ami</a:t>
            </a:r>
            <a:r>
              <a:rPr lang="fr-C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 ».</a:t>
            </a:r>
          </a:p>
        </p:txBody>
      </p:sp>
      <p:sp>
        <p:nvSpPr>
          <p:cNvPr id="29" name="Organigramme : Connecteur 28"/>
          <p:cNvSpPr/>
          <p:nvPr>
            <p:custDataLst>
              <p:tags r:id="rId21"/>
            </p:custDataLst>
          </p:nvPr>
        </p:nvSpPr>
        <p:spPr>
          <a:xfrm>
            <a:off x="3386180" y="312000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0" name="Organigramme : Connecteur 29"/>
          <p:cNvSpPr/>
          <p:nvPr>
            <p:custDataLst>
              <p:tags r:id="rId22"/>
            </p:custDataLst>
          </p:nvPr>
        </p:nvSpPr>
        <p:spPr>
          <a:xfrm>
            <a:off x="3386180" y="428349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1" name="Organigramme : Connecteur 30"/>
          <p:cNvSpPr/>
          <p:nvPr>
            <p:custDataLst>
              <p:tags r:id="rId23"/>
            </p:custDataLst>
          </p:nvPr>
        </p:nvSpPr>
        <p:spPr>
          <a:xfrm>
            <a:off x="4565026" y="3102886"/>
            <a:ext cx="457200" cy="457200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" name="Organigramme : Connecteur 31"/>
          <p:cNvSpPr/>
          <p:nvPr>
            <p:custDataLst>
              <p:tags r:id="rId24"/>
            </p:custDataLst>
          </p:nvPr>
        </p:nvSpPr>
        <p:spPr>
          <a:xfrm>
            <a:off x="4559521" y="4236334"/>
            <a:ext cx="457200" cy="457200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497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70604" y="311431"/>
            <a:ext cx="50508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cap="none" spc="0" dirty="0" smtClean="0">
                <a:ln w="0"/>
                <a:solidFill>
                  <a:srgbClr val="002060"/>
                </a:solidFill>
              </a:rPr>
              <a:t>Associe les définitions</a:t>
            </a:r>
            <a:endParaRPr lang="fr-CA" sz="4000" b="1" cap="none" spc="0" dirty="0">
              <a:ln w="0"/>
              <a:solidFill>
                <a:srgbClr val="00206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412424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Rectangle 1"/>
          <p:cNvSpPr/>
          <p:nvPr>
            <p:custDataLst>
              <p:tags r:id="rId4"/>
            </p:custDataLst>
          </p:nvPr>
        </p:nvSpPr>
        <p:spPr>
          <a:xfrm>
            <a:off x="0" y="918203"/>
            <a:ext cx="12192000" cy="529405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07264" y="1178657"/>
            <a:ext cx="4864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Mot de base</a:t>
            </a:r>
            <a:endParaRPr lang="fr-CA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03396" y="2235890"/>
            <a:ext cx="4864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Préfixe</a:t>
            </a:r>
            <a:endParaRPr lang="fr-CA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03396" y="5263815"/>
            <a:ext cx="4864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Famille de mots</a:t>
            </a:r>
            <a:endParaRPr lang="fr-CA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081437" y="4943490"/>
            <a:ext cx="71173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Je </a:t>
            </a:r>
            <a:r>
              <a:rPr lang="fr-C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regroupe tous les mots formés à partir d’un mot de base qui te fait penser à une même idée.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133523" y="2940976"/>
            <a:ext cx="70584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"/>
              </a:spcBef>
              <a:spcAft>
                <a:spcPts val="60"/>
              </a:spcAft>
            </a:pPr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Je suis un </a:t>
            </a:r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ajout </a:t>
            </a:r>
            <a:r>
              <a:rPr lang="fr-C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que l’on place </a:t>
            </a:r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après </a:t>
            </a:r>
            <a:r>
              <a:rPr lang="fr-C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le mot de </a:t>
            </a:r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base.</a:t>
            </a:r>
            <a:endParaRPr lang="fr-CA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068004" y="3986734"/>
            <a:ext cx="70584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Je suis un mot dans lequel on ajoute des parties comme un préfixe ou un suffixe.</a:t>
            </a:r>
            <a:endParaRPr lang="fr-CA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rganigramme : Connecteur 2"/>
          <p:cNvSpPr/>
          <p:nvPr>
            <p:custDataLst>
              <p:tags r:id="rId11"/>
            </p:custDataLst>
          </p:nvPr>
        </p:nvSpPr>
        <p:spPr>
          <a:xfrm>
            <a:off x="3386180" y="126123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Organigramme : Connecteur 19"/>
          <p:cNvSpPr/>
          <p:nvPr>
            <p:custDataLst>
              <p:tags r:id="rId12"/>
            </p:custDataLst>
          </p:nvPr>
        </p:nvSpPr>
        <p:spPr>
          <a:xfrm>
            <a:off x="3390494" y="220225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Organigramme : Connecteur 20"/>
          <p:cNvSpPr/>
          <p:nvPr>
            <p:custDataLst>
              <p:tags r:id="rId13"/>
            </p:custDataLst>
          </p:nvPr>
        </p:nvSpPr>
        <p:spPr>
          <a:xfrm>
            <a:off x="3386180" y="5251917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Organigramme : Connecteur 21"/>
          <p:cNvSpPr/>
          <p:nvPr>
            <p:custDataLst>
              <p:tags r:id="rId14"/>
            </p:custDataLst>
          </p:nvPr>
        </p:nvSpPr>
        <p:spPr>
          <a:xfrm>
            <a:off x="4565026" y="1252428"/>
            <a:ext cx="457200" cy="457200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Organigramme : Connecteur 22"/>
          <p:cNvSpPr/>
          <p:nvPr>
            <p:custDataLst>
              <p:tags r:id="rId15"/>
            </p:custDataLst>
          </p:nvPr>
        </p:nvSpPr>
        <p:spPr>
          <a:xfrm>
            <a:off x="4565026" y="2192188"/>
            <a:ext cx="457200" cy="457200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Organigramme : Connecteur 23"/>
          <p:cNvSpPr/>
          <p:nvPr>
            <p:custDataLst>
              <p:tags r:id="rId16"/>
            </p:custDataLst>
          </p:nvPr>
        </p:nvSpPr>
        <p:spPr>
          <a:xfrm>
            <a:off x="4559521" y="5263815"/>
            <a:ext cx="457200" cy="457200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203396" y="3291275"/>
            <a:ext cx="4864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Mot </a:t>
            </a:r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construit</a:t>
            </a:r>
            <a:endParaRPr lang="fr-CA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203396" y="4271596"/>
            <a:ext cx="4864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Suffixe</a:t>
            </a:r>
            <a:endParaRPr lang="fr-CA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5133523" y="937058"/>
            <a:ext cx="71173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Je </a:t>
            </a:r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suis un ajout que l’on place avant le mot de base.</a:t>
            </a:r>
            <a:endParaRPr lang="fr-CA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5133523" y="2174048"/>
            <a:ext cx="7058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"/>
              </a:spcBef>
              <a:spcAft>
                <a:spcPts val="60"/>
              </a:spcAft>
            </a:pPr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Je suis un petit </a:t>
            </a:r>
            <a:r>
              <a:rPr lang="fr-C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mot comme « </a:t>
            </a:r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ami</a:t>
            </a:r>
            <a:r>
              <a:rPr lang="fr-C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 ».</a:t>
            </a:r>
          </a:p>
        </p:txBody>
      </p:sp>
      <p:sp>
        <p:nvSpPr>
          <p:cNvPr id="29" name="Organigramme : Connecteur 28"/>
          <p:cNvSpPr/>
          <p:nvPr>
            <p:custDataLst>
              <p:tags r:id="rId21"/>
            </p:custDataLst>
          </p:nvPr>
        </p:nvSpPr>
        <p:spPr>
          <a:xfrm>
            <a:off x="3386180" y="312000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0" name="Organigramme : Connecteur 29"/>
          <p:cNvSpPr/>
          <p:nvPr>
            <p:custDataLst>
              <p:tags r:id="rId22"/>
            </p:custDataLst>
          </p:nvPr>
        </p:nvSpPr>
        <p:spPr>
          <a:xfrm>
            <a:off x="3386180" y="428349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1" name="Organigramme : Connecteur 30"/>
          <p:cNvSpPr/>
          <p:nvPr>
            <p:custDataLst>
              <p:tags r:id="rId23"/>
            </p:custDataLst>
          </p:nvPr>
        </p:nvSpPr>
        <p:spPr>
          <a:xfrm>
            <a:off x="4565026" y="3102886"/>
            <a:ext cx="457200" cy="457200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" name="Organigramme : Connecteur 31"/>
          <p:cNvSpPr/>
          <p:nvPr>
            <p:custDataLst>
              <p:tags r:id="rId24"/>
            </p:custDataLst>
          </p:nvPr>
        </p:nvSpPr>
        <p:spPr>
          <a:xfrm>
            <a:off x="4559521" y="4236334"/>
            <a:ext cx="457200" cy="457200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5" name="Connecteur droit 4"/>
          <p:cNvCxnSpPr>
            <a:stCxn id="3" idx="6"/>
            <a:endCxn id="23" idx="2"/>
          </p:cNvCxnSpPr>
          <p:nvPr/>
        </p:nvCxnSpPr>
        <p:spPr>
          <a:xfrm>
            <a:off x="3843380" y="1489832"/>
            <a:ext cx="721646" cy="93095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>
            <a:stCxn id="20" idx="6"/>
            <a:endCxn id="22" idx="2"/>
          </p:cNvCxnSpPr>
          <p:nvPr/>
        </p:nvCxnSpPr>
        <p:spPr>
          <a:xfrm flipV="1">
            <a:off x="3847694" y="1481028"/>
            <a:ext cx="717332" cy="9498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stCxn id="29" idx="6"/>
            <a:endCxn id="32" idx="2"/>
          </p:cNvCxnSpPr>
          <p:nvPr/>
        </p:nvCxnSpPr>
        <p:spPr>
          <a:xfrm>
            <a:off x="3843380" y="3348602"/>
            <a:ext cx="716141" cy="11163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30" idx="6"/>
            <a:endCxn id="31" idx="2"/>
          </p:cNvCxnSpPr>
          <p:nvPr/>
        </p:nvCxnSpPr>
        <p:spPr>
          <a:xfrm flipV="1">
            <a:off x="3843380" y="3331486"/>
            <a:ext cx="721646" cy="118060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>
            <a:endCxn id="24" idx="2"/>
          </p:cNvCxnSpPr>
          <p:nvPr/>
        </p:nvCxnSpPr>
        <p:spPr>
          <a:xfrm>
            <a:off x="3847694" y="5480517"/>
            <a:ext cx="711827" cy="1189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17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A4A4E1E0-5F38-E349-8124-0FAE9A5A656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 rot="16200000">
            <a:off x="2922386" y="-1876464"/>
            <a:ext cx="6314552" cy="10538822"/>
            <a:chOff x="1081217" y="988541"/>
            <a:chExt cx="7438767" cy="11170508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1647E93C-FE2D-BB4E-A587-4A91894A4D82}"/>
                </a:ext>
              </a:extLst>
            </p:cNvPr>
            <p:cNvGrpSpPr/>
            <p:nvPr/>
          </p:nvGrpSpPr>
          <p:grpSpPr>
            <a:xfrm>
              <a:off x="1081217" y="988541"/>
              <a:ext cx="7438767" cy="11170508"/>
              <a:chOff x="1285103" y="988541"/>
              <a:chExt cx="7438767" cy="11170508"/>
            </a:xfrm>
          </p:grpSpPr>
          <p:sp>
            <p:nvSpPr>
              <p:cNvPr id="13" name="Rectangle à coins arrondis 4">
                <a:extLst>
                  <a:ext uri="{FF2B5EF4-FFF2-40B4-BE49-F238E27FC236}">
                    <a16:creationId xmlns:a16="http://schemas.microsoft.com/office/drawing/2014/main" id="{DC253DA4-3DA9-A34E-8394-C5776ECCB237}"/>
                  </a:ext>
                </a:extLst>
              </p:cNvPr>
              <p:cNvSpPr/>
              <p:nvPr/>
            </p:nvSpPr>
            <p:spPr>
              <a:xfrm>
                <a:off x="1285103" y="988541"/>
                <a:ext cx="7438767" cy="11170508"/>
              </a:xfrm>
              <a:prstGeom prst="roundRect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085C57C-EDA7-7B4B-A2F8-AFCCEAB567D0}"/>
                  </a:ext>
                </a:extLst>
              </p:cNvPr>
              <p:cNvSpPr/>
              <p:nvPr/>
            </p:nvSpPr>
            <p:spPr>
              <a:xfrm>
                <a:off x="1893288" y="2199503"/>
                <a:ext cx="6222397" cy="840259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6328EB9C-D120-1F4D-A07E-1CF286351092}"/>
                </a:ext>
              </a:extLst>
            </p:cNvPr>
            <p:cNvSpPr/>
            <p:nvPr/>
          </p:nvSpPr>
          <p:spPr>
            <a:xfrm>
              <a:off x="4343400" y="11046941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3AB0E275-28C8-B545-8579-EF34761E52E4}"/>
                </a:ext>
              </a:extLst>
            </p:cNvPr>
            <p:cNvSpPr/>
            <p:nvPr/>
          </p:nvSpPr>
          <p:spPr>
            <a:xfrm>
              <a:off x="6623222" y="1346885"/>
              <a:ext cx="568411" cy="56841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Rectangle à coins arrondis 10">
              <a:extLst>
                <a:ext uri="{FF2B5EF4-FFF2-40B4-BE49-F238E27FC236}">
                  <a16:creationId xmlns:a16="http://schemas.microsoft.com/office/drawing/2014/main" id="{C25E45DA-75E6-2E4A-9A88-D2230B57AD23}"/>
                </a:ext>
              </a:extLst>
            </p:cNvPr>
            <p:cNvSpPr/>
            <p:nvPr/>
          </p:nvSpPr>
          <p:spPr>
            <a:xfrm>
              <a:off x="3975786" y="1445734"/>
              <a:ext cx="2193324" cy="3336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DADF9362-5FAA-8443-B65E-B808665EFAD3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167543" y="939736"/>
            <a:ext cx="9995002" cy="4906419"/>
            <a:chOff x="344590" y="560701"/>
            <a:chExt cx="10576321" cy="530276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C0978F9-A1D9-EE46-96ED-3D22AD2F7147}"/>
                </a:ext>
              </a:extLst>
            </p:cNvPr>
            <p:cNvSpPr/>
            <p:nvPr/>
          </p:nvSpPr>
          <p:spPr>
            <a:xfrm>
              <a:off x="1321699" y="560701"/>
              <a:ext cx="8477420" cy="53027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35535891-CD66-AC49-BC44-C8EB049BD473}"/>
                </a:ext>
              </a:extLst>
            </p:cNvPr>
            <p:cNvSpPr/>
            <p:nvPr/>
          </p:nvSpPr>
          <p:spPr>
            <a:xfrm rot="16200000">
              <a:off x="344590" y="1170401"/>
              <a:ext cx="584684" cy="5846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Rectangle à coins arrondis 10">
              <a:extLst>
                <a:ext uri="{FF2B5EF4-FFF2-40B4-BE49-F238E27FC236}">
                  <a16:creationId xmlns:a16="http://schemas.microsoft.com/office/drawing/2014/main" id="{068F26EE-2984-9143-B6D7-F1A08B7E160D}"/>
                </a:ext>
              </a:extLst>
            </p:cNvPr>
            <p:cNvSpPr/>
            <p:nvPr/>
          </p:nvSpPr>
          <p:spPr>
            <a:xfrm rot="16200000">
              <a:off x="-457468" y="3123802"/>
              <a:ext cx="2256125" cy="3431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AB4AD453-37FA-AB43-A13E-817C861A565B}"/>
                </a:ext>
              </a:extLst>
            </p:cNvPr>
            <p:cNvSpPr/>
            <p:nvPr/>
          </p:nvSpPr>
          <p:spPr>
            <a:xfrm rot="16200000">
              <a:off x="10161025" y="2780054"/>
              <a:ext cx="759886" cy="7598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9" name="Image 18" descr="C:\Users\chapleau_n\Documents\Publication\Programme de rééducation L'arbre des mots\Orthofino\Documents Version définitive\Croquis.jpg">
              <a:extLst>
                <a:ext uri="{FF2B5EF4-FFF2-40B4-BE49-F238E27FC236}">
                  <a16:creationId xmlns:a16="http://schemas.microsoft.com/office/drawing/2014/main" id="{D354C4C4-C7CF-7342-9DF8-F329EDC4D823}"/>
                </a:ext>
              </a:extLst>
            </p:cNvPr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62" r="6508" b="59138"/>
            <a:stretch/>
          </p:blipFill>
          <p:spPr bwMode="auto">
            <a:xfrm>
              <a:off x="1616597" y="4708519"/>
              <a:ext cx="852198" cy="837622"/>
            </a:xfrm>
            <a:prstGeom prst="ellipse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4EE0EF82-77C2-9A49-998C-D3CAFE08F326}"/>
                </a:ext>
              </a:extLst>
            </p:cNvPr>
            <p:cNvSpPr/>
            <p:nvPr/>
          </p:nvSpPr>
          <p:spPr>
            <a:xfrm>
              <a:off x="2737766" y="977307"/>
              <a:ext cx="6919460" cy="4703449"/>
            </a:xfrm>
            <a:prstGeom prst="roundRect">
              <a:avLst/>
            </a:prstGeom>
            <a:solidFill>
              <a:srgbClr val="28235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DC08EF4-0F49-2B49-B23D-FAF4C8E01CB8}"/>
                </a:ext>
              </a:extLst>
            </p:cNvPr>
            <p:cNvSpPr/>
            <p:nvPr/>
          </p:nvSpPr>
          <p:spPr>
            <a:xfrm>
              <a:off x="3065514" y="1676552"/>
              <a:ext cx="6263962" cy="32099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"/>
                </a:spcBef>
                <a:spcAft>
                  <a:spcPts val="60"/>
                </a:spcAft>
              </a:pPr>
              <a:r>
                <a:rPr lang="fr-CA" sz="26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Superbe!</a:t>
              </a:r>
            </a:p>
            <a:p>
              <a:pPr>
                <a:spcBef>
                  <a:spcPts val="60"/>
                </a:spcBef>
                <a:spcAft>
                  <a:spcPts val="60"/>
                </a:spcAft>
              </a:pPr>
              <a:r>
                <a:rPr lang="fr-CA" sz="26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Tu as </a:t>
              </a:r>
              <a:r>
                <a:rPr lang="fr-CA" sz="26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relevé plusieurs </a:t>
              </a:r>
              <a:r>
                <a:rPr lang="fr-CA" sz="26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défis!</a:t>
              </a:r>
            </a:p>
            <a:p>
              <a:pPr>
                <a:spcBef>
                  <a:spcPts val="60"/>
                </a:spcBef>
                <a:spcAft>
                  <a:spcPts val="60"/>
                </a:spcAft>
              </a:pPr>
              <a:endParaRPr lang="fr-CA" sz="26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  <a:p>
              <a:pPr>
                <a:spcBef>
                  <a:spcPts val="60"/>
                </a:spcBef>
                <a:spcAft>
                  <a:spcPts val="60"/>
                </a:spcAft>
              </a:pPr>
              <a:r>
                <a:rPr lang="fr-CA" sz="26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Rappelle-toi que les mots peuvent être construits. Cela peut t’aider à lire le mot, trouver son sens ou à bien l’écrire.</a:t>
              </a:r>
              <a:endParaRPr lang="fr-CA" sz="26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6" name="Image 25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412424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</p:spTree>
    <p:extLst>
      <p:ext uri="{BB962C8B-B14F-4D97-AF65-F5344CB8AC3E}">
        <p14:creationId xmlns:p14="http://schemas.microsoft.com/office/powerpoint/2010/main" val="223522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A4A4E1E0-5F38-E349-8124-0FAE9A5A656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 rot="16200000">
            <a:off x="2922386" y="-1876464"/>
            <a:ext cx="6314552" cy="10538822"/>
            <a:chOff x="1081217" y="988541"/>
            <a:chExt cx="7438767" cy="11170508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1647E93C-FE2D-BB4E-A587-4A91894A4D82}"/>
                </a:ext>
              </a:extLst>
            </p:cNvPr>
            <p:cNvGrpSpPr/>
            <p:nvPr/>
          </p:nvGrpSpPr>
          <p:grpSpPr>
            <a:xfrm>
              <a:off x="1081217" y="988541"/>
              <a:ext cx="7438767" cy="11170508"/>
              <a:chOff x="1285103" y="988541"/>
              <a:chExt cx="7438767" cy="11170508"/>
            </a:xfrm>
          </p:grpSpPr>
          <p:sp>
            <p:nvSpPr>
              <p:cNvPr id="13" name="Rectangle à coins arrondis 4">
                <a:extLst>
                  <a:ext uri="{FF2B5EF4-FFF2-40B4-BE49-F238E27FC236}">
                    <a16:creationId xmlns:a16="http://schemas.microsoft.com/office/drawing/2014/main" id="{DC253DA4-3DA9-A34E-8394-C5776ECCB237}"/>
                  </a:ext>
                </a:extLst>
              </p:cNvPr>
              <p:cNvSpPr/>
              <p:nvPr/>
            </p:nvSpPr>
            <p:spPr>
              <a:xfrm>
                <a:off x="1285103" y="988541"/>
                <a:ext cx="7438767" cy="11170508"/>
              </a:xfrm>
              <a:prstGeom prst="roundRect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085C57C-EDA7-7B4B-A2F8-AFCCEAB567D0}"/>
                  </a:ext>
                </a:extLst>
              </p:cNvPr>
              <p:cNvSpPr/>
              <p:nvPr/>
            </p:nvSpPr>
            <p:spPr>
              <a:xfrm>
                <a:off x="1893288" y="2199503"/>
                <a:ext cx="6222397" cy="840259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6328EB9C-D120-1F4D-A07E-1CF286351092}"/>
                </a:ext>
              </a:extLst>
            </p:cNvPr>
            <p:cNvSpPr/>
            <p:nvPr/>
          </p:nvSpPr>
          <p:spPr>
            <a:xfrm>
              <a:off x="4343400" y="11046941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3AB0E275-28C8-B545-8579-EF34761E52E4}"/>
                </a:ext>
              </a:extLst>
            </p:cNvPr>
            <p:cNvSpPr/>
            <p:nvPr/>
          </p:nvSpPr>
          <p:spPr>
            <a:xfrm>
              <a:off x="6623222" y="1346885"/>
              <a:ext cx="568411" cy="56841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Rectangle à coins arrondis 10">
              <a:extLst>
                <a:ext uri="{FF2B5EF4-FFF2-40B4-BE49-F238E27FC236}">
                  <a16:creationId xmlns:a16="http://schemas.microsoft.com/office/drawing/2014/main" id="{C25E45DA-75E6-2E4A-9A88-D2230B57AD23}"/>
                </a:ext>
              </a:extLst>
            </p:cNvPr>
            <p:cNvSpPr/>
            <p:nvPr/>
          </p:nvSpPr>
          <p:spPr>
            <a:xfrm>
              <a:off x="3975786" y="1445734"/>
              <a:ext cx="2193324" cy="3336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C0978F9-A1D9-EE46-96ED-3D22AD2F714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104391" y="931916"/>
            <a:ext cx="8011465" cy="4906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5535891-CD66-AC49-BC44-C8EB049BD47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6200000">
            <a:off x="1186770" y="1490263"/>
            <a:ext cx="540983" cy="5525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à coins arrondis 10">
            <a:extLst>
              <a:ext uri="{FF2B5EF4-FFF2-40B4-BE49-F238E27FC236}">
                <a16:creationId xmlns:a16="http://schemas.microsoft.com/office/drawing/2014/main" id="{068F26EE-2984-9143-B6D7-F1A08B7E160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6200000">
            <a:off x="445327" y="3300048"/>
            <a:ext cx="2087494" cy="3243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B4AD453-37FA-AB43-A13E-817C861A565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6200000">
            <a:off x="10465386" y="2977872"/>
            <a:ext cx="703090" cy="7181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8EFBBF99-CA5F-BA4B-8DB8-E2CA79D5A9AC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2368865" y="1078992"/>
            <a:ext cx="7612897" cy="4663203"/>
            <a:chOff x="2368865" y="1078992"/>
            <a:chExt cx="7612897" cy="4663203"/>
          </a:xfrm>
        </p:grpSpPr>
        <p:pic>
          <p:nvPicPr>
            <p:cNvPr id="19" name="Image 18" descr="C:\Users\chapleau_n\Documents\Publication\Programme de rééducation L'arbre des mots\Orthofino\Documents Version définitive\Croquis.jpg">
              <a:extLst>
                <a:ext uri="{FF2B5EF4-FFF2-40B4-BE49-F238E27FC236}">
                  <a16:creationId xmlns:a16="http://schemas.microsoft.com/office/drawing/2014/main" id="{D354C4C4-C7CF-7342-9DF8-F329EDC4D823}"/>
                </a:ext>
              </a:extLst>
            </p:cNvPr>
            <p:cNvPicPr/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62" r="6508" b="59138"/>
            <a:stretch/>
          </p:blipFill>
          <p:spPr bwMode="auto">
            <a:xfrm>
              <a:off x="2368865" y="3688477"/>
              <a:ext cx="805358" cy="775015"/>
            </a:xfrm>
            <a:prstGeom prst="ellipse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4EE0EF82-77C2-9A49-998C-D3CAFE08F326}"/>
                </a:ext>
              </a:extLst>
            </p:cNvPr>
            <p:cNvSpPr/>
            <p:nvPr/>
          </p:nvSpPr>
          <p:spPr>
            <a:xfrm>
              <a:off x="3442625" y="1078992"/>
              <a:ext cx="6539137" cy="4663203"/>
            </a:xfrm>
            <a:prstGeom prst="roundRect">
              <a:avLst/>
            </a:prstGeom>
            <a:solidFill>
              <a:srgbClr val="28235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DC08EF4-0F49-2B49-B23D-FAF4C8E01CB8}"/>
                </a:ext>
              </a:extLst>
            </p:cNvPr>
            <p:cNvSpPr/>
            <p:nvPr/>
          </p:nvSpPr>
          <p:spPr>
            <a:xfrm>
              <a:off x="3837771" y="1710322"/>
              <a:ext cx="5325267" cy="40318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A" sz="3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Salut!</a:t>
              </a:r>
            </a:p>
            <a:p>
              <a:r>
                <a:rPr lang="fr-CA" sz="3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Je </a:t>
              </a:r>
              <a:r>
                <a:rPr lang="fr-CA" sz="32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savais que tu pourrais relever mes défis!</a:t>
              </a:r>
            </a:p>
            <a:p>
              <a:r>
                <a:rPr lang="fr-CA" sz="32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Maintenant que tu connais ce qu’est un mot de base, un mot construit et une famille de mots, jouons à </a:t>
              </a:r>
              <a:r>
                <a:rPr lang="fr-CA" sz="3200" b="1" i="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cherche et </a:t>
              </a:r>
              <a:r>
                <a:rPr lang="fr-CA" sz="3200" b="1" i="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trouve encore!</a:t>
              </a:r>
              <a:endParaRPr lang="fr-CA" sz="3200" b="1" i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6" name="Image 25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412424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</p:spTree>
    <p:extLst>
      <p:ext uri="{BB962C8B-B14F-4D97-AF65-F5344CB8AC3E}">
        <p14:creationId xmlns:p14="http://schemas.microsoft.com/office/powerpoint/2010/main" val="283142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A4A4E1E0-5F38-E349-8124-0FAE9A5A656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 rot="16200000">
            <a:off x="2922386" y="-1876464"/>
            <a:ext cx="6314552" cy="10538822"/>
            <a:chOff x="1081217" y="988541"/>
            <a:chExt cx="7438767" cy="11170508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1647E93C-FE2D-BB4E-A587-4A91894A4D82}"/>
                </a:ext>
              </a:extLst>
            </p:cNvPr>
            <p:cNvGrpSpPr/>
            <p:nvPr/>
          </p:nvGrpSpPr>
          <p:grpSpPr>
            <a:xfrm>
              <a:off x="1081217" y="988541"/>
              <a:ext cx="7438767" cy="11170508"/>
              <a:chOff x="1285103" y="988541"/>
              <a:chExt cx="7438767" cy="11170508"/>
            </a:xfrm>
          </p:grpSpPr>
          <p:sp>
            <p:nvSpPr>
              <p:cNvPr id="13" name="Rectangle à coins arrondis 4">
                <a:extLst>
                  <a:ext uri="{FF2B5EF4-FFF2-40B4-BE49-F238E27FC236}">
                    <a16:creationId xmlns:a16="http://schemas.microsoft.com/office/drawing/2014/main" id="{DC253DA4-3DA9-A34E-8394-C5776ECCB237}"/>
                  </a:ext>
                </a:extLst>
              </p:cNvPr>
              <p:cNvSpPr/>
              <p:nvPr/>
            </p:nvSpPr>
            <p:spPr>
              <a:xfrm>
                <a:off x="1285103" y="988541"/>
                <a:ext cx="7438767" cy="11170508"/>
              </a:xfrm>
              <a:prstGeom prst="roundRect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085C57C-EDA7-7B4B-A2F8-AFCCEAB567D0}"/>
                  </a:ext>
                </a:extLst>
              </p:cNvPr>
              <p:cNvSpPr/>
              <p:nvPr/>
            </p:nvSpPr>
            <p:spPr>
              <a:xfrm>
                <a:off x="1893288" y="2199503"/>
                <a:ext cx="6222397" cy="840259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6328EB9C-D120-1F4D-A07E-1CF286351092}"/>
                </a:ext>
              </a:extLst>
            </p:cNvPr>
            <p:cNvSpPr/>
            <p:nvPr/>
          </p:nvSpPr>
          <p:spPr>
            <a:xfrm>
              <a:off x="4343400" y="11046941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3AB0E275-28C8-B545-8579-EF34761E52E4}"/>
                </a:ext>
              </a:extLst>
            </p:cNvPr>
            <p:cNvSpPr/>
            <p:nvPr/>
          </p:nvSpPr>
          <p:spPr>
            <a:xfrm>
              <a:off x="6623222" y="1346885"/>
              <a:ext cx="568411" cy="56841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Rectangle à coins arrondis 10">
              <a:extLst>
                <a:ext uri="{FF2B5EF4-FFF2-40B4-BE49-F238E27FC236}">
                  <a16:creationId xmlns:a16="http://schemas.microsoft.com/office/drawing/2014/main" id="{C25E45DA-75E6-2E4A-9A88-D2230B57AD23}"/>
                </a:ext>
              </a:extLst>
            </p:cNvPr>
            <p:cNvSpPr/>
            <p:nvPr/>
          </p:nvSpPr>
          <p:spPr>
            <a:xfrm>
              <a:off x="3975786" y="1445734"/>
              <a:ext cx="2193324" cy="3336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C0978F9-A1D9-EE46-96ED-3D22AD2F714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104391" y="931916"/>
            <a:ext cx="8011465" cy="4906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5535891-CD66-AC49-BC44-C8EB049BD47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6200000">
            <a:off x="1186770" y="1490263"/>
            <a:ext cx="540983" cy="5525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à coins arrondis 10">
            <a:extLst>
              <a:ext uri="{FF2B5EF4-FFF2-40B4-BE49-F238E27FC236}">
                <a16:creationId xmlns:a16="http://schemas.microsoft.com/office/drawing/2014/main" id="{068F26EE-2984-9143-B6D7-F1A08B7E160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6200000">
            <a:off x="445327" y="3300048"/>
            <a:ext cx="2087494" cy="3243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B4AD453-37FA-AB43-A13E-817C861A565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6200000">
            <a:off x="10465386" y="2977872"/>
            <a:ext cx="703090" cy="7181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8EFBBF99-CA5F-BA4B-8DB8-E2CA79D5A9AC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2368865" y="2044849"/>
            <a:ext cx="7612897" cy="2737465"/>
            <a:chOff x="2368865" y="2037029"/>
            <a:chExt cx="7612897" cy="2745284"/>
          </a:xfrm>
        </p:grpSpPr>
        <p:pic>
          <p:nvPicPr>
            <p:cNvPr id="19" name="Image 18" descr="C:\Users\chapleau_n\Documents\Publication\Programme de rééducation L'arbre des mots\Orthofino\Documents Version définitive\Croquis.jpg">
              <a:extLst>
                <a:ext uri="{FF2B5EF4-FFF2-40B4-BE49-F238E27FC236}">
                  <a16:creationId xmlns:a16="http://schemas.microsoft.com/office/drawing/2014/main" id="{D354C4C4-C7CF-7342-9DF8-F329EDC4D823}"/>
                </a:ext>
              </a:extLst>
            </p:cNvPr>
            <p:cNvPicPr/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62" r="6508" b="59138"/>
            <a:stretch/>
          </p:blipFill>
          <p:spPr bwMode="auto">
            <a:xfrm>
              <a:off x="2368865" y="3688477"/>
              <a:ext cx="805358" cy="775015"/>
            </a:xfrm>
            <a:prstGeom prst="ellipse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4EE0EF82-77C2-9A49-998C-D3CAFE08F326}"/>
                </a:ext>
              </a:extLst>
            </p:cNvPr>
            <p:cNvSpPr/>
            <p:nvPr/>
          </p:nvSpPr>
          <p:spPr>
            <a:xfrm>
              <a:off x="3442625" y="2037029"/>
              <a:ext cx="6539137" cy="2745284"/>
            </a:xfrm>
            <a:prstGeom prst="roundRect">
              <a:avLst/>
            </a:prstGeom>
            <a:solidFill>
              <a:srgbClr val="28235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DC08EF4-0F49-2B49-B23D-FAF4C8E01CB8}"/>
                </a:ext>
              </a:extLst>
            </p:cNvPr>
            <p:cNvSpPr/>
            <p:nvPr/>
          </p:nvSpPr>
          <p:spPr>
            <a:xfrm>
              <a:off x="3901779" y="2301751"/>
              <a:ext cx="5325267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A" sz="32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Lis ce texte puis </a:t>
              </a:r>
              <a:r>
                <a:rPr lang="fr-CA" sz="3200" b="1" i="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cherche et trouve </a:t>
              </a:r>
              <a:r>
                <a:rPr lang="fr-CA" sz="32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les mots d’après les indices que je te donne.</a:t>
              </a:r>
            </a:p>
            <a:p>
              <a:r>
                <a:rPr lang="fr-CA" sz="32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Amuse-toi!</a:t>
              </a:r>
              <a:endParaRPr lang="fr-CA" sz="32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6" name="Image 25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412424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</p:spTree>
    <p:extLst>
      <p:ext uri="{BB962C8B-B14F-4D97-AF65-F5344CB8AC3E}">
        <p14:creationId xmlns:p14="http://schemas.microsoft.com/office/powerpoint/2010/main" val="53961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11141" y="311431"/>
            <a:ext cx="4169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dirty="0" smtClean="0">
                <a:ln w="0"/>
                <a:solidFill>
                  <a:srgbClr val="002060"/>
                </a:solidFill>
                <a:latin typeface="Comic Sans MS" panose="030F0702030302020204" pitchFamily="66" charset="0"/>
              </a:rPr>
              <a:t>Félix le lionceau</a:t>
            </a:r>
            <a:endParaRPr lang="fr-CA" sz="4000" b="1" cap="none" spc="0" dirty="0">
              <a:ln w="0"/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412424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Rectangle 1"/>
          <p:cNvSpPr/>
          <p:nvPr>
            <p:custDataLst>
              <p:tags r:id="rId4"/>
            </p:custDataLst>
          </p:nvPr>
        </p:nvSpPr>
        <p:spPr>
          <a:xfrm>
            <a:off x="0" y="914400"/>
            <a:ext cx="12192000" cy="5272644"/>
          </a:xfrm>
          <a:prstGeom prst="rect">
            <a:avLst/>
          </a:prstGeom>
          <a:solidFill>
            <a:srgbClr val="F291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9728" y="914400"/>
            <a:ext cx="9372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Aujourd’hui, c’est un jour spécial pour Félix le lionceau. Il pourra accompagner sa mère, la lionne, à la chasse. Félix veut devenir un grand chasseur comme son cousin. </a:t>
            </a:r>
          </a:p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Il attend avec impatience le moment du départ. Mais le ciel se couvre d’énormes nuages gris. Tout à coup, des éclairs apparaissent dans le ciel. Félix voit son père, le lion, discuter avec sa mère, la lionne. Puis, son père s’approche de lui et il dit: « Félix, pour ta première journée d’apprenti chasseur, je vais t’apprendre à te camoufler dans le feuillage ». Félix est un peu déçu, mais il est content de passer la journée avec son père, le remarquable lion.</a:t>
            </a:r>
          </a:p>
          <a:p>
            <a:endParaRPr lang="fr-CA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876">
            <a:off x="9398412" y="2030839"/>
            <a:ext cx="2671110" cy="3262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9872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B6D37B5A-0C8A-E642-AF1C-99096801189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-1"/>
            <a:ext cx="10938049" cy="7746011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28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708167" y="2551837"/>
            <a:ext cx="477566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À toi d’être </a:t>
            </a:r>
          </a:p>
          <a:p>
            <a:pPr algn="ctr"/>
            <a:r>
              <a:rPr lang="fr-CA" sz="54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 détective!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2F64D3B-D1A1-0C48-A528-41F9CF3BC23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629" y="6050280"/>
            <a:ext cx="1190413" cy="51078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96EE5A63-E46D-9B41-9D8E-14432096CBC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660360" y="6487640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</p:spTree>
    <p:extLst>
      <p:ext uri="{BB962C8B-B14F-4D97-AF65-F5344CB8AC3E}">
        <p14:creationId xmlns:p14="http://schemas.microsoft.com/office/powerpoint/2010/main" val="371933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23642" y="311431"/>
            <a:ext cx="41447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cap="none" spc="0" dirty="0" smtClean="0">
                <a:ln w="0"/>
                <a:solidFill>
                  <a:srgbClr val="002060"/>
                </a:solidFill>
              </a:rPr>
              <a:t>Cherche et trouve!</a:t>
            </a:r>
            <a:endParaRPr lang="fr-CA" sz="4000" b="1" cap="none" spc="0" dirty="0">
              <a:ln w="0"/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>
            <p:custDataLst>
              <p:tags r:id="rId2"/>
            </p:custDataLst>
          </p:nvPr>
        </p:nvSpPr>
        <p:spPr>
          <a:xfrm>
            <a:off x="11303" y="967878"/>
            <a:ext cx="12192000" cy="5890122"/>
          </a:xfrm>
          <a:prstGeom prst="rect">
            <a:avLst/>
          </a:prstGeom>
          <a:solidFill>
            <a:srgbClr val="6AC6DC"/>
          </a:solidFill>
          <a:ln>
            <a:solidFill>
              <a:srgbClr val="6AC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45ECBE3-C40C-3143-8D06-01A620B96BE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 rot="1067484">
            <a:off x="10328165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lèche droite 3"/>
          <p:cNvSpPr/>
          <p:nvPr>
            <p:custDataLst>
              <p:tags r:id="rId4"/>
            </p:custDataLst>
          </p:nvPr>
        </p:nvSpPr>
        <p:spPr>
          <a:xfrm>
            <a:off x="896244" y="1025417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828800" y="1079404"/>
            <a:ext cx="88140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Cherche un mot 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de base qui signifie « satisfait ».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828800" y="2061327"/>
            <a:ext cx="8037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Tu as trouvé?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828800" y="2725548"/>
            <a:ext cx="8037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C’est 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content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830369" y="3956668"/>
            <a:ext cx="98777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Cherche 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un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mot 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construit à partir de la base  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content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830370" y="4966869"/>
            <a:ext cx="8037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Tu as 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trouvé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830369" y="5631090"/>
            <a:ext cx="102076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C’est 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mécontent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contenter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…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Flèche droite 19"/>
          <p:cNvSpPr/>
          <p:nvPr>
            <p:custDataLst>
              <p:tags r:id="rId11"/>
            </p:custDataLst>
          </p:nvPr>
        </p:nvSpPr>
        <p:spPr>
          <a:xfrm>
            <a:off x="896244" y="3956668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0412424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</p:spTree>
    <p:extLst>
      <p:ext uri="{BB962C8B-B14F-4D97-AF65-F5344CB8AC3E}">
        <p14:creationId xmlns:p14="http://schemas.microsoft.com/office/powerpoint/2010/main" val="139194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3.7037E-6 L 2.70833E-6 -0.07223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022E-16 2.59259E-6 L 1.11022E-16 -0.07222 " pathEditMode="relative" rAng="0" ptsTypes="AA">
                                      <p:cBhvr>
                                        <p:cTn id="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/>
      <p:bldP spid="14" grpId="1"/>
      <p:bldP spid="17" grpId="0"/>
      <p:bldP spid="18" grpId="0"/>
      <p:bldP spid="19" grpId="0"/>
      <p:bldP spid="19" grpId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11141" y="311431"/>
            <a:ext cx="4169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dirty="0" smtClean="0">
                <a:ln w="0"/>
                <a:solidFill>
                  <a:srgbClr val="002060"/>
                </a:solidFill>
                <a:latin typeface="Comic Sans MS" panose="030F0702030302020204" pitchFamily="66" charset="0"/>
              </a:rPr>
              <a:t>Félix le lionceau</a:t>
            </a:r>
            <a:endParaRPr lang="fr-CA" sz="4000" b="1" cap="none" spc="0" dirty="0">
              <a:ln w="0"/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412424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Rectangle 1"/>
          <p:cNvSpPr/>
          <p:nvPr>
            <p:custDataLst>
              <p:tags r:id="rId4"/>
            </p:custDataLst>
          </p:nvPr>
        </p:nvSpPr>
        <p:spPr>
          <a:xfrm>
            <a:off x="0" y="914400"/>
            <a:ext cx="12192000" cy="5272644"/>
          </a:xfrm>
          <a:prstGeom prst="rect">
            <a:avLst/>
          </a:prstGeom>
          <a:solidFill>
            <a:srgbClr val="F291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9728" y="914400"/>
            <a:ext cx="9372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Aujourd’hui, c’est un jour spécial pour Félix le lionceau. Il pourra accompagner sa mère, la lionne, à la chasse. Félix veut devenir un grand chasseur comme son cousin. </a:t>
            </a:r>
          </a:p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Il attend avec impatience le moment du départ. Mais le ciel se couvre d’énormes nuages gris. Tout à coup, des éclairs apparaissent dans le ciel. Félix voit son père, le lion, discuter avec sa mère, la lionne. Puis, son père s’approche de lui et il dit: « Félix, pour ta première journée d’apprenti chasseur, je vais t’apprendre à te camoufler dans le feuillage ». Félix est un peu déçu, mais il est content de passer la journée avec son père le remarquable lion.</a:t>
            </a:r>
          </a:p>
          <a:p>
            <a:endParaRPr lang="fr-CA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876">
            <a:off x="9398412" y="2030839"/>
            <a:ext cx="2671110" cy="3262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2861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23642" y="311431"/>
            <a:ext cx="41447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cap="none" spc="0" dirty="0" smtClean="0">
                <a:ln w="0"/>
                <a:solidFill>
                  <a:srgbClr val="002060"/>
                </a:solidFill>
              </a:rPr>
              <a:t>Cherche et trouve!</a:t>
            </a:r>
            <a:endParaRPr lang="fr-CA" sz="4000" b="1" cap="none" spc="0" dirty="0">
              <a:ln w="0"/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>
            <p:custDataLst>
              <p:tags r:id="rId2"/>
            </p:custDataLst>
          </p:nvPr>
        </p:nvSpPr>
        <p:spPr>
          <a:xfrm>
            <a:off x="0" y="994561"/>
            <a:ext cx="12192000" cy="5890122"/>
          </a:xfrm>
          <a:prstGeom prst="rect">
            <a:avLst/>
          </a:prstGeom>
          <a:solidFill>
            <a:srgbClr val="6AC6DC"/>
          </a:solidFill>
          <a:ln>
            <a:solidFill>
              <a:srgbClr val="6AC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45ECBE3-C40C-3143-8D06-01A620B96BE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 rot="1067484">
            <a:off x="10346453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lèche droite 3"/>
          <p:cNvSpPr/>
          <p:nvPr>
            <p:custDataLst>
              <p:tags r:id="rId4"/>
            </p:custDataLst>
          </p:nvPr>
        </p:nvSpPr>
        <p:spPr>
          <a:xfrm>
            <a:off x="733090" y="994561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828800" y="975707"/>
            <a:ext cx="88140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Cherche un mot construit qui 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se rapporte à un arbre ou une plante.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828800" y="1938780"/>
            <a:ext cx="8037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Tu as trouvé?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828800" y="2405036"/>
            <a:ext cx="8037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C’est 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feuillage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Flèche droite 14"/>
          <p:cNvSpPr/>
          <p:nvPr>
            <p:custDataLst>
              <p:tags r:id="rId8"/>
            </p:custDataLst>
          </p:nvPr>
        </p:nvSpPr>
        <p:spPr>
          <a:xfrm>
            <a:off x="733090" y="3063185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830369" y="3108250"/>
            <a:ext cx="9877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Cherche le mot de base dans 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feuillage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830370" y="3618826"/>
            <a:ext cx="8037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Tu as trouvé?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830369" y="4113361"/>
            <a:ext cx="102076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C’est 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feuille.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Flèche droite 19"/>
          <p:cNvSpPr/>
          <p:nvPr>
            <p:custDataLst>
              <p:tags r:id="rId12"/>
            </p:custDataLst>
          </p:nvPr>
        </p:nvSpPr>
        <p:spPr>
          <a:xfrm>
            <a:off x="733090" y="4815914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848657" y="4860979"/>
            <a:ext cx="9877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Cherche la signification du suffixe 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-</a:t>
            </a:r>
            <a:r>
              <a:rPr lang="fr-CA" sz="32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ag</a:t>
            </a:r>
            <a:r>
              <a:rPr lang="fr-CA" sz="32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e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848658" y="5390409"/>
            <a:ext cx="8037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Tu as trouvé?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848657" y="5866269"/>
            <a:ext cx="1037293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C’est 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ensemble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Feuillage 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est 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un 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ensemble de feuilles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0412424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</p:spTree>
    <p:extLst>
      <p:ext uri="{BB962C8B-B14F-4D97-AF65-F5344CB8AC3E}">
        <p14:creationId xmlns:p14="http://schemas.microsoft.com/office/powerpoint/2010/main" val="23761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2.96296E-6 L 2.70833E-6 -0.07223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022E-16 -1.11111E-6 L 1.11022E-16 -0.07222 " pathEditMode="relative" rAng="0" ptsTypes="AA">
                                      <p:cBhvr>
                                        <p:cTn id="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3.7037E-6 L -3.33333E-6 -0.07223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/>
      <p:bldP spid="14" grpId="1"/>
      <p:bldP spid="15" grpId="0" animBg="1"/>
      <p:bldP spid="17" grpId="0"/>
      <p:bldP spid="18" grpId="0"/>
      <p:bldP spid="19" grpId="0"/>
      <p:bldP spid="19" grpId="1"/>
      <p:bldP spid="20" grpId="0" animBg="1"/>
      <p:bldP spid="21" grpId="0"/>
      <p:bldP spid="22" grpId="0"/>
      <p:bldP spid="23" grpId="0"/>
      <p:bldP spid="2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11141" y="311431"/>
            <a:ext cx="4169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dirty="0" smtClean="0">
                <a:ln w="0"/>
                <a:solidFill>
                  <a:srgbClr val="002060"/>
                </a:solidFill>
                <a:latin typeface="Comic Sans MS" panose="030F0702030302020204" pitchFamily="66" charset="0"/>
              </a:rPr>
              <a:t>Félix le lionceau</a:t>
            </a:r>
            <a:endParaRPr lang="fr-CA" sz="4000" b="1" cap="none" spc="0" dirty="0">
              <a:ln w="0"/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412424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Rectangle 1"/>
          <p:cNvSpPr/>
          <p:nvPr>
            <p:custDataLst>
              <p:tags r:id="rId4"/>
            </p:custDataLst>
          </p:nvPr>
        </p:nvSpPr>
        <p:spPr>
          <a:xfrm>
            <a:off x="0" y="914400"/>
            <a:ext cx="12192000" cy="5272644"/>
          </a:xfrm>
          <a:prstGeom prst="rect">
            <a:avLst/>
          </a:prstGeom>
          <a:solidFill>
            <a:srgbClr val="F291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9728" y="914400"/>
            <a:ext cx="9372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Aujourd’hui, c’est un jour spécial pour Félix le lionceau. Il pourra accompagner sa mère, la lionne, à la chasse. Félix veut devenir un grand chasseur comme son cousin. </a:t>
            </a:r>
          </a:p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Il attend avec impatience le moment du départ. Mais le ciel se couvre d’énormes nuages gris. Tout à coup, des éclairs apparaissent dans le ciel. Félix voit son père, le lion, discuter avec sa mère, la lionne. Puis, son père s’approche de lui et il dit: « Félix, pour ta première journée d’apprenti chasseur, je vais t’apprendre à te camoufler dans le feuillage ». Félix est un peu déçu, mais il est content de passer la journée avec son père le remarquable lion.</a:t>
            </a:r>
          </a:p>
          <a:p>
            <a:endParaRPr lang="fr-CA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876">
            <a:off x="9398412" y="2030839"/>
            <a:ext cx="2671110" cy="3262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078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rneau">
  <a:themeElements>
    <a:clrScheme name="Custom 17">
      <a:dk1>
        <a:srgbClr val="000000"/>
      </a:dk1>
      <a:lt1>
        <a:srgbClr val="FFFFFF"/>
      </a:lt1>
      <a:dk2>
        <a:srgbClr val="CDCDCD"/>
      </a:dk2>
      <a:lt2>
        <a:srgbClr val="626262"/>
      </a:lt2>
      <a:accent1>
        <a:srgbClr val="006472"/>
      </a:accent1>
      <a:accent2>
        <a:srgbClr val="00ACCD"/>
      </a:accent2>
      <a:accent3>
        <a:srgbClr val="46AB2A"/>
      </a:accent3>
      <a:accent4>
        <a:srgbClr val="49134C"/>
      </a:accent4>
      <a:accent5>
        <a:srgbClr val="9E3D96"/>
      </a:accent5>
      <a:accent6>
        <a:srgbClr val="FD7E08"/>
      </a:accent6>
      <a:hlink>
        <a:srgbClr val="006472"/>
      </a:hlink>
      <a:folHlink>
        <a:srgbClr val="4913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lnDef>
  </a:objectDefaults>
  <a:extraClrSchemeLst>
    <a:extraClrScheme>
      <a:clrScheme name="Title &amp; Subtitl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rneau">
  <a:themeElements>
    <a:clrScheme name="Custom 17">
      <a:dk1>
        <a:srgbClr val="000000"/>
      </a:dk1>
      <a:lt1>
        <a:srgbClr val="FFFFFF"/>
      </a:lt1>
      <a:dk2>
        <a:srgbClr val="CDCDCD"/>
      </a:dk2>
      <a:lt2>
        <a:srgbClr val="626262"/>
      </a:lt2>
      <a:accent1>
        <a:srgbClr val="006472"/>
      </a:accent1>
      <a:accent2>
        <a:srgbClr val="00ACCD"/>
      </a:accent2>
      <a:accent3>
        <a:srgbClr val="46AB2A"/>
      </a:accent3>
      <a:accent4>
        <a:srgbClr val="49134C"/>
      </a:accent4>
      <a:accent5>
        <a:srgbClr val="9E3D96"/>
      </a:accent5>
      <a:accent6>
        <a:srgbClr val="FD7E08"/>
      </a:accent6>
      <a:hlink>
        <a:srgbClr val="006472"/>
      </a:hlink>
      <a:folHlink>
        <a:srgbClr val="4913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lnDef>
  </a:objectDefaults>
  <a:extraClrSchemeLst>
    <a:extraClrScheme>
      <a:clrScheme name="Title &amp; Subtitl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morneau</Template>
  <TotalTime>607</TotalTime>
  <Words>977</Words>
  <Application>Microsoft Office PowerPoint</Application>
  <PresentationFormat>Grand écran</PresentationFormat>
  <Paragraphs>97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15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Comic Sans MS</vt:lpstr>
      <vt:lpstr>Gill Sans</vt:lpstr>
      <vt:lpstr>Wingdings</vt:lpstr>
      <vt:lpstr>ヒラギノ角ゴ ProN W3</vt:lpstr>
      <vt:lpstr>morneau</vt:lpstr>
      <vt:lpstr>1_morneau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UQAM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familles de mots</dc:title>
  <dc:creator>Chapleau, Nathalie</dc:creator>
  <cp:lastModifiedBy>Évaluateur</cp:lastModifiedBy>
  <cp:revision>106</cp:revision>
  <dcterms:created xsi:type="dcterms:W3CDTF">2018-02-13T21:23:20Z</dcterms:created>
  <dcterms:modified xsi:type="dcterms:W3CDTF">2021-08-14T02:57:28Z</dcterms:modified>
</cp:coreProperties>
</file>