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  <p:sldMasterId id="2147483717" r:id="rId3"/>
  </p:sldMasterIdLst>
  <p:sldIdLst>
    <p:sldId id="256" r:id="rId4"/>
    <p:sldId id="275" r:id="rId5"/>
    <p:sldId id="291" r:id="rId6"/>
    <p:sldId id="293" r:id="rId7"/>
    <p:sldId id="292" r:id="rId8"/>
    <p:sldId id="294" r:id="rId9"/>
    <p:sldId id="295" r:id="rId10"/>
    <p:sldId id="297" r:id="rId11"/>
    <p:sldId id="296" r:id="rId12"/>
    <p:sldId id="298" r:id="rId13"/>
    <p:sldId id="299" r:id="rId14"/>
    <p:sldId id="300" r:id="rId15"/>
    <p:sldId id="301" r:id="rId16"/>
    <p:sldId id="302" r:id="rId17"/>
    <p:sldId id="278" r:id="rId18"/>
    <p:sldId id="303" r:id="rId19"/>
    <p:sldId id="304" r:id="rId20"/>
    <p:sldId id="305" r:id="rId21"/>
    <p:sldId id="306" r:id="rId22"/>
    <p:sldId id="307" r:id="rId23"/>
    <p:sldId id="276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35C"/>
    <a:srgbClr val="F29100"/>
    <a:srgbClr val="6AC6DC"/>
    <a:srgbClr val="FFFFFF"/>
    <a:srgbClr val="C7E4E4"/>
    <a:srgbClr val="31B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905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9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656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662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21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463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65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813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427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794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562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3663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947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7272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0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72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308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612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297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819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8160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347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205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938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883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8695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5502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0195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196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37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202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178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526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5894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984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984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359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717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077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1193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42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55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07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0C3BE-90A4-B940-9BCE-7CB593E2D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84C13D-8AFD-2D41-BD6D-76E900A42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7987AA-95C0-594C-8F98-6DBFBCD8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1C890E-E617-394B-B5A0-D47034C4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D9A5D-F3CF-5C46-94FA-408E3733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22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6402A-10B9-AB47-ABBB-9B332723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6267FE-11DB-3B41-B85F-5C5AE86D9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5BB8CE-7420-6144-94DD-AC9F307D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D126B4-5E59-9749-AB90-5A0A63A3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594D24-E3A4-644B-B982-2F8F95ED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3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F08A4A-C6B0-CD49-B155-AE7E2CD7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007318-7A55-CA4A-8A98-88FEC411B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EB61C7-D0C3-864F-BCF0-B5716D8C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6773BA-BED6-2348-A86F-48C6758C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5C033F-9B64-994C-B557-2AF1845A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50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6917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CEEE9-F39C-3F46-8B4D-F8F9968D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AE47E8-09E6-354A-8EB5-18BCA9DDC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5C9344-5FFD-8D45-BAA4-5584A7F2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1DDD32-DA5E-F24F-B3B6-048D93E61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58A1A9-F772-A944-9AB7-56ABE4AF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0F5AB4-FBD6-E141-AA37-A50F396C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327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DEB54-0DA7-634A-8417-9A1C0F7A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FE012B-7FEC-0144-9089-5D665D5B9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BA522B-8066-C148-974C-39A3D1E6E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05B197-7400-FB4C-A0AF-811077E1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7CABFD-B675-2749-9F95-551988984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DBE1FB-BB43-2049-8571-C9502A16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E8CA4B-1321-9F47-8A5A-F619506E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86FC38-AF6F-8645-9D42-2834D835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991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1050E-6F5F-2745-BB2F-0BE53D83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29B271-8F25-C64D-9266-22DB4463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405DC4-66AC-9740-B9BA-68BFE9D4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123F2-6EE4-B84E-9FE7-BEC161B1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45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0B0F1C-5650-5A4F-A6DF-0EFDF75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1/12/2022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12742B-82AB-EC45-94C6-AA194ACB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401498-3392-F94D-93A1-E45890F9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66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37702-5B38-4841-A137-91E94DF74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3F5F05-61DB-6848-914D-7D171E483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250653-CFB0-1945-BE05-8BF46D30B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CCD4C4-71FC-B942-AE88-85E6A05E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CF9591-BF8B-0C4D-8DDC-6209B781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D855EA-2A24-E94B-BCFF-3A796603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92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CD15F-B162-2545-887C-6F7102C0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10AF2FE-5E47-D548-9A2E-D540FCE65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DDC123-49CE-824C-A9F1-0F8B334FA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0019F0-02E8-B841-87E7-9FE7491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94F5E4-E0E7-0845-A88A-96A229E0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6C2EF3-AF73-6F4C-9EB6-973B03DF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786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C2942-4078-6646-A82C-CC7B0E4A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09EA18-804E-2A4E-9AAA-B8F045D94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DCB3C9-1095-8F48-9B9F-1B5CAF07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2EC5FE-E298-294C-9D99-58ECFDC7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FD6F47-C242-DF41-9348-7D921B06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361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D6AF91A-5042-C441-85DB-4A4DBF211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2D2899-2980-FF43-B673-EC0FFB99F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199D7-0EA0-3945-8D48-28296D6B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196EB5-924C-684B-94F0-F786B44E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C4C9D-01BF-2945-A5E7-C68C71B3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54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884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888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94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3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1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84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984" smtClean="0">
                <a:solidFill>
                  <a:schemeClr val="tx1"/>
                </a:solidFill>
              </a:rPr>
              <a:pPr algn="ctr"/>
              <a:t>‹N°›</a:t>
            </a:fld>
            <a:endParaRPr lang="en-US" sz="98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8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6C7E7A-CA01-9D48-B4F5-265FEDD4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B168E1-C854-6041-8FC2-EB9F442DA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461828-FE49-B742-B1B4-D3B62A865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82E2-1EED-1A4D-9EEC-1765F1CF2901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783EE1-D079-0940-9A03-A4E64FE89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869B44-6B24-B14A-8C3E-3EAE08F49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75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tags" Target="../tags/tag90.xml"/><Relationship Id="rId16" Type="http://schemas.openxmlformats.org/officeDocument/2006/relationships/image" Target="../media/image20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15.png"/><Relationship Id="rId5" Type="http://schemas.openxmlformats.org/officeDocument/2006/relationships/tags" Target="../tags/tag93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23.png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25.emf"/><Relationship Id="rId5" Type="http://schemas.openxmlformats.org/officeDocument/2006/relationships/tags" Target="../tags/tag102.xml"/><Relationship Id="rId10" Type="http://schemas.openxmlformats.org/officeDocument/2006/relationships/image" Target="../media/image24.png"/><Relationship Id="rId4" Type="http://schemas.openxmlformats.org/officeDocument/2006/relationships/tags" Target="../tags/tag101.xml"/><Relationship Id="rId9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10" Type="http://schemas.openxmlformats.org/officeDocument/2006/relationships/image" Target="../media/image12.png"/><Relationship Id="rId4" Type="http://schemas.openxmlformats.org/officeDocument/2006/relationships/tags" Target="../tags/tag109.xml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113.xml"/><Relationship Id="rId16" Type="http://schemas.openxmlformats.org/officeDocument/2006/relationships/image" Target="../media/image32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7.png"/><Relationship Id="rId5" Type="http://schemas.openxmlformats.org/officeDocument/2006/relationships/tags" Target="../tags/tag116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35.png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image" Target="../media/image25.emf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24.png"/><Relationship Id="rId5" Type="http://schemas.openxmlformats.org/officeDocument/2006/relationships/tags" Target="../tags/tag125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124.xml"/><Relationship Id="rId9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10" Type="http://schemas.openxmlformats.org/officeDocument/2006/relationships/image" Target="../media/image12.png"/><Relationship Id="rId4" Type="http://schemas.openxmlformats.org/officeDocument/2006/relationships/tags" Target="../tags/tag133.xml"/><Relationship Id="rId9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0.pn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39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38.png"/><Relationship Id="rId5" Type="http://schemas.openxmlformats.org/officeDocument/2006/relationships/tags" Target="../tags/tag140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39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10" Type="http://schemas.openxmlformats.org/officeDocument/2006/relationships/image" Target="../media/image25.emf"/><Relationship Id="rId4" Type="http://schemas.openxmlformats.org/officeDocument/2006/relationships/tags" Target="../tags/tag146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52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10" Type="http://schemas.openxmlformats.org/officeDocument/2006/relationships/image" Target="../media/image12.png"/><Relationship Id="rId4" Type="http://schemas.openxmlformats.org/officeDocument/2006/relationships/tags" Target="../tags/tag153.xml"/><Relationship Id="rId9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7.png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image" Target="../media/image46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45.png"/><Relationship Id="rId5" Type="http://schemas.openxmlformats.org/officeDocument/2006/relationships/tags" Target="../tags/tag160.xm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tags" Target="../tags/tag159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1.jpeg"/><Relationship Id="rId5" Type="http://schemas.openxmlformats.org/officeDocument/2006/relationships/tags" Target="../tags/tag7.xml"/><Relationship Id="rId10" Type="http://schemas.openxmlformats.org/officeDocument/2006/relationships/audio" Target="../media/audio1.wav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10" Type="http://schemas.openxmlformats.org/officeDocument/2006/relationships/image" Target="../media/image25.emf"/><Relationship Id="rId4" Type="http://schemas.openxmlformats.org/officeDocument/2006/relationships/tags" Target="../tags/tag166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12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1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1.jpeg"/><Relationship Id="rId5" Type="http://schemas.openxmlformats.org/officeDocument/2006/relationships/tags" Target="../tags/tag15.xml"/><Relationship Id="rId10" Type="http://schemas.openxmlformats.org/officeDocument/2006/relationships/audio" Target="../media/audio1.wav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slideLayout" Target="../slideLayouts/slideLayout47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11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image" Target="../media/image11.jpeg"/><Relationship Id="rId2" Type="http://schemas.openxmlformats.org/officeDocument/2006/relationships/tags" Target="../tags/tag32.xml"/><Relationship Id="rId16" Type="http://schemas.openxmlformats.org/officeDocument/2006/relationships/image" Target="../media/image12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slideLayout" Target="../slideLayouts/slideLayout47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11.jpeg"/><Relationship Id="rId2" Type="http://schemas.openxmlformats.org/officeDocument/2006/relationships/tags" Target="../tags/tag46.xml"/><Relationship Id="rId16" Type="http://schemas.openxmlformats.org/officeDocument/2006/relationships/image" Target="../media/image12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slideLayout" Target="../slideLayouts/slideLayout47.xml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image" Target="../media/image13.jpg"/><Relationship Id="rId2" Type="http://schemas.openxmlformats.org/officeDocument/2006/relationships/tags" Target="../tags/tag60.xml"/><Relationship Id="rId16" Type="http://schemas.openxmlformats.org/officeDocument/2006/relationships/image" Target="../media/image11.jpe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5" Type="http://schemas.openxmlformats.org/officeDocument/2006/relationships/tags" Target="../tags/tag63.xml"/><Relationship Id="rId15" Type="http://schemas.openxmlformats.org/officeDocument/2006/relationships/image" Target="../media/image12.png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image" Target="../media/image12.png"/><Relationship Id="rId5" Type="http://schemas.openxmlformats.org/officeDocument/2006/relationships/tags" Target="../tags/tag76.xml"/><Relationship Id="rId10" Type="http://schemas.openxmlformats.org/officeDocument/2006/relationships/image" Target="../media/image11.jpeg"/><Relationship Id="rId4" Type="http://schemas.openxmlformats.org/officeDocument/2006/relationships/tags" Target="../tags/tag75.xml"/><Relationship Id="rId9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14.jp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11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12.png"/><Relationship Id="rId5" Type="http://schemas.openxmlformats.org/officeDocument/2006/relationships/tags" Target="../tags/tag84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83.xml"/><Relationship Id="rId9" Type="http://schemas.openxmlformats.org/officeDocument/2006/relationships/tags" Target="../tags/tag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590F7E-C720-CA47-9E0F-5236B20429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21C1E9-A463-D742-9B11-B05BC7302CC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80158" y="4466951"/>
            <a:ext cx="2231700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Classe les mots</a:t>
            </a:r>
            <a:endParaRPr lang="fr-CA" sz="2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6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74151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58714" y="83508"/>
            <a:ext cx="57947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chemeClr val="bg1"/>
                </a:solidFill>
                <a:highlight>
                  <a:srgbClr val="28235C"/>
                </a:highlight>
              </a:rPr>
              <a:t>La recherche de noisettes</a:t>
            </a:r>
            <a:endParaRPr lang="fr-CA" sz="4000" b="1" cap="none" spc="0" dirty="0">
              <a:ln w="0"/>
              <a:solidFill>
                <a:schemeClr val="bg1"/>
              </a:solidFill>
              <a:highlight>
                <a:srgbClr val="28235C"/>
              </a:highlight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/>
          <a:srcRect l="13815" t="5965" r="11359" b="8337"/>
          <a:stretch/>
        </p:blipFill>
        <p:spPr>
          <a:xfrm rot="20880034">
            <a:off x="-146917" y="-283855"/>
            <a:ext cx="2130720" cy="2182669"/>
          </a:xfrm>
          <a:prstGeom prst="ellipse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/>
          <a:srcRect l="13941" t="11502" r="17998" b="6186"/>
          <a:stretch/>
        </p:blipFill>
        <p:spPr>
          <a:xfrm>
            <a:off x="2634969" y="1038118"/>
            <a:ext cx="1959582" cy="2119721"/>
          </a:xfrm>
          <a:prstGeom prst="ellipse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4"/>
          <a:srcRect l="15348" t="11859" r="16592" b="9949"/>
          <a:stretch/>
        </p:blipFill>
        <p:spPr>
          <a:xfrm>
            <a:off x="4901891" y="713762"/>
            <a:ext cx="1959582" cy="20136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/>
          <a:srcRect l="10609" t="11184" r="21549" b="10181"/>
          <a:stretch/>
        </p:blipFill>
        <p:spPr>
          <a:xfrm>
            <a:off x="6941063" y="1105860"/>
            <a:ext cx="1889823" cy="195927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/>
          <a:srcRect l="18216" t="15468" r="19594"/>
          <a:stretch/>
        </p:blipFill>
        <p:spPr>
          <a:xfrm>
            <a:off x="1384177" y="2220952"/>
            <a:ext cx="1713151" cy="20827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7"/>
          <a:srcRect l="15606" t="7117" r="8744" b="11769"/>
          <a:stretch/>
        </p:blipFill>
        <p:spPr>
          <a:xfrm>
            <a:off x="1967123" y="3882038"/>
            <a:ext cx="2130719" cy="204347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8"/>
          <a:srcRect l="12337" t="10753" r="19181" b="11675"/>
          <a:stretch/>
        </p:blipFill>
        <p:spPr>
          <a:xfrm>
            <a:off x="10221687" y="3966246"/>
            <a:ext cx="1933804" cy="19592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9"/>
          <a:srcRect l="14123" t="7196" r="17412" b="4300"/>
          <a:stretch/>
        </p:blipFill>
        <p:spPr>
          <a:xfrm>
            <a:off x="-135645" y="3118060"/>
            <a:ext cx="1970729" cy="22786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2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5741 L 0.50026 0.45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1.875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4.79167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3724 0.090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522 -0.180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4" y="1103916"/>
            <a:ext cx="6240509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Différents suffixes peuvent avoir le même sens.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Dans le nid qui a le sens de « petit », tu peux classer des mots qui se terminent par le suffixe « -on, -</a:t>
            </a:r>
            <a:r>
              <a:rPr lang="fr-CA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ette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, -eau ».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2232" y="3611339"/>
            <a:ext cx="1119428" cy="2575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ensées 2"/>
          <p:cNvSpPr/>
          <p:nvPr>
            <p:custDataLst>
              <p:tags r:id="rId8"/>
            </p:custDataLst>
          </p:nvPr>
        </p:nvSpPr>
        <p:spPr>
          <a:xfrm>
            <a:off x="0" y="2565918"/>
            <a:ext cx="3904488" cy="2139089"/>
          </a:xfrm>
          <a:prstGeom prst="cloudCallout">
            <a:avLst>
              <a:gd name="adj1" fmla="val 59741"/>
              <a:gd name="adj2" fmla="val 22039"/>
            </a:avLst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latin typeface="Comic Sans MS" panose="030F0702030302020204" pitchFamily="66" charset="0"/>
              </a:rPr>
              <a:t>Tu peux trouver le sens de « éléphanteau »?</a:t>
            </a:r>
          </a:p>
        </p:txBody>
      </p:sp>
    </p:spTree>
    <p:extLst>
      <p:ext uri="{BB962C8B-B14F-4D97-AF65-F5344CB8AC3E}">
        <p14:creationId xmlns:p14="http://schemas.microsoft.com/office/powerpoint/2010/main" val="37772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75154" y="1360205"/>
            <a:ext cx="389241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Maintenant, 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classe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d’autres mots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avec Théo!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5973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74151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/>
          <a:srcRect l="18471" t="11966" r="18173" b="7087"/>
          <a:stretch/>
        </p:blipFill>
        <p:spPr>
          <a:xfrm>
            <a:off x="654296" y="2367521"/>
            <a:ext cx="1704028" cy="194738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/>
          <a:srcRect l="12593" t="2711" r="19999" b="15755"/>
          <a:stretch/>
        </p:blipFill>
        <p:spPr>
          <a:xfrm>
            <a:off x="4021861" y="822937"/>
            <a:ext cx="1843184" cy="199410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/>
          <a:srcRect l="22554" t="9760" r="15446" b="7175"/>
          <a:stretch/>
        </p:blipFill>
        <p:spPr>
          <a:xfrm>
            <a:off x="6323081" y="775036"/>
            <a:ext cx="1704028" cy="204200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5"/>
          <a:srcRect l="15891" t="15119" r="20753"/>
          <a:stretch/>
        </p:blipFill>
        <p:spPr>
          <a:xfrm>
            <a:off x="2543891" y="4447911"/>
            <a:ext cx="1704028" cy="204200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6"/>
          <a:srcRect l="17301" t="13405" r="20381" b="9904"/>
          <a:stretch/>
        </p:blipFill>
        <p:spPr>
          <a:xfrm>
            <a:off x="2543891" y="1816606"/>
            <a:ext cx="1704028" cy="187565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/>
          <a:srcRect l="13822" t="16037" r="17306" b="9945"/>
          <a:stretch/>
        </p:blipFill>
        <p:spPr>
          <a:xfrm>
            <a:off x="74067" y="83508"/>
            <a:ext cx="1872632" cy="180015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8"/>
          <a:srcRect l="15882" t="12445" r="22340" b="13135"/>
          <a:stretch/>
        </p:blipFill>
        <p:spPr>
          <a:xfrm>
            <a:off x="10287092" y="4182316"/>
            <a:ext cx="1670668" cy="180015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9"/>
          <a:srcRect l="9202" t="16194" r="21512" b="1"/>
          <a:stretch/>
        </p:blipFill>
        <p:spPr>
          <a:xfrm>
            <a:off x="103514" y="4314906"/>
            <a:ext cx="1843185" cy="19941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E6EFC6-8FA3-284E-A9CA-4AD985A55BE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58714" y="83508"/>
            <a:ext cx="57947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chemeClr val="bg1"/>
                </a:solidFill>
                <a:highlight>
                  <a:srgbClr val="28235C"/>
                </a:highlight>
              </a:rPr>
              <a:t>La recherche de noisettes</a:t>
            </a:r>
            <a:endParaRPr lang="fr-CA" sz="4000" b="1" cap="none" spc="0" dirty="0">
              <a:ln w="0"/>
              <a:solidFill>
                <a:schemeClr val="bg1"/>
              </a:solidFill>
              <a:highlight>
                <a:srgbClr val="28235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7368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55 0.0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25767E-17 L 0.32825 0.167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03912 L 0.24974 0.27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93 0.04189 L 0.15612 0.30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0.0294 L -0.26497 -0.16319 " pathEditMode="relative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4" y="1103916"/>
            <a:ext cx="6240509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Différents suffixes peuvent avoir le même sens.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Dans le nid qui a le sens de « métier », tu peux classer des mots qui se terminent par le suffixe « -</a:t>
            </a:r>
            <a:r>
              <a:rPr lang="fr-CA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ier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, -</a:t>
            </a:r>
            <a:r>
              <a:rPr lang="fr-CA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iste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».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2232" y="3611339"/>
            <a:ext cx="1119428" cy="2575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ensées 2"/>
          <p:cNvSpPr/>
          <p:nvPr>
            <p:custDataLst>
              <p:tags r:id="rId8"/>
            </p:custDataLst>
          </p:nvPr>
        </p:nvSpPr>
        <p:spPr>
          <a:xfrm>
            <a:off x="748850" y="914400"/>
            <a:ext cx="3242015" cy="2897772"/>
          </a:xfrm>
          <a:prstGeom prst="cloudCallout">
            <a:avLst>
              <a:gd name="adj1" fmla="val 54848"/>
              <a:gd name="adj2" fmla="val 50635"/>
            </a:avLst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latin typeface="Comic Sans MS" panose="030F0702030302020204" pitchFamily="66" charset="0"/>
              </a:rPr>
              <a:t>Connais-tu d’autres suffixes qui signifient « un métier »?</a:t>
            </a:r>
          </a:p>
        </p:txBody>
      </p:sp>
      <p:sp>
        <p:nvSpPr>
          <p:cNvPr id="13" name="Pensées 12"/>
          <p:cNvSpPr/>
          <p:nvPr>
            <p:custDataLst>
              <p:tags r:id="rId9"/>
            </p:custDataLst>
          </p:nvPr>
        </p:nvSpPr>
        <p:spPr>
          <a:xfrm>
            <a:off x="446116" y="3685243"/>
            <a:ext cx="3230145" cy="2656512"/>
          </a:xfrm>
          <a:prstGeom prst="cloudCallout">
            <a:avLst>
              <a:gd name="adj1" fmla="val 61117"/>
              <a:gd name="adj2" fmla="val -33429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latin typeface="Comic Sans MS" panose="030F0702030302020204" pitchFamily="66" charset="0"/>
              </a:rPr>
              <a:t>Je connais « -</a:t>
            </a:r>
            <a:r>
              <a:rPr lang="fr-CA" sz="2400" dirty="0" err="1">
                <a:latin typeface="Comic Sans MS" panose="030F0702030302020204" pitchFamily="66" charset="0"/>
              </a:rPr>
              <a:t>eur</a:t>
            </a:r>
            <a:r>
              <a:rPr lang="fr-CA" sz="2400" dirty="0">
                <a:latin typeface="Comic Sans MS" panose="030F0702030302020204" pitchFamily="66" charset="0"/>
              </a:rPr>
              <a:t> » comme </a:t>
            </a:r>
            <a:r>
              <a:rPr lang="fr-CA" sz="2400" i="1" dirty="0">
                <a:latin typeface="Comic Sans MS" panose="030F0702030302020204" pitchFamily="66" charset="0"/>
              </a:rPr>
              <a:t>camionneur</a:t>
            </a:r>
            <a:r>
              <a:rPr lang="fr-CA" sz="2400" dirty="0">
                <a:latin typeface="Comic Sans MS" panose="030F0702030302020204" pitchFamily="66" charset="0"/>
              </a:rPr>
              <a:t>  ou </a:t>
            </a:r>
            <a:r>
              <a:rPr lang="fr-CA" sz="2400" i="1" dirty="0">
                <a:latin typeface="Comic Sans MS" panose="030F0702030302020204" pitchFamily="66" charset="0"/>
              </a:rPr>
              <a:t>chanteur</a:t>
            </a:r>
            <a:r>
              <a:rPr lang="fr-CA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51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1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83933" y="1187864"/>
            <a:ext cx="502413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Classe 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des mots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selon le sens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du préfixe.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37193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74151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/>
          <a:srcRect l="17682" t="11114" r="21813" b="14669"/>
          <a:stretch/>
        </p:blipFill>
        <p:spPr>
          <a:xfrm>
            <a:off x="0" y="4813981"/>
            <a:ext cx="1714500" cy="18927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/>
          <a:srcRect l="15979" t="12245" r="20864" b="12247"/>
          <a:stretch/>
        </p:blipFill>
        <p:spPr>
          <a:xfrm>
            <a:off x="224937" y="2058635"/>
            <a:ext cx="1759088" cy="18927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/>
          <a:srcRect l="19245" t="3260" r="19197" b="12247"/>
          <a:stretch/>
        </p:blipFill>
        <p:spPr>
          <a:xfrm>
            <a:off x="10477500" y="3951368"/>
            <a:ext cx="1714500" cy="21179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/>
          <a:srcRect l="19393" t="12659" r="16975" b="9288"/>
          <a:stretch/>
        </p:blipFill>
        <p:spPr>
          <a:xfrm>
            <a:off x="1945332" y="943843"/>
            <a:ext cx="1714501" cy="18927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/>
          <a:srcRect l="17800" t="14486" r="19274" b="8328"/>
          <a:stretch/>
        </p:blipFill>
        <p:spPr>
          <a:xfrm>
            <a:off x="3069770" y="4881759"/>
            <a:ext cx="1714501" cy="189273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21887" t="9819" r="19657" b="12565"/>
          <a:stretch/>
        </p:blipFill>
        <p:spPr>
          <a:xfrm>
            <a:off x="1485899" y="3429000"/>
            <a:ext cx="1583871" cy="18927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0534C3-529F-534B-ADF4-106FBE69B32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458714" y="83508"/>
            <a:ext cx="57947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chemeClr val="bg1"/>
                </a:solidFill>
                <a:highlight>
                  <a:srgbClr val="28235C"/>
                </a:highlight>
              </a:rPr>
              <a:t>La recherche de noisettes</a:t>
            </a:r>
            <a:endParaRPr lang="fr-CA" sz="4000" b="1" cap="none" spc="0" dirty="0">
              <a:ln w="0"/>
              <a:solidFill>
                <a:schemeClr val="bg1"/>
              </a:solidFill>
              <a:highlight>
                <a:srgbClr val="28235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44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 0.0125 L 0.27018 0.30047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1135 L 0.42708 -0.06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79 0.00996 L 0.38946 -0.298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-0.01875 L -0.23242 -0.22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4" y="1103916"/>
            <a:ext cx="6240509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Différents préfixes peuvent avoir le même sens.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Dans le nid qui a le sens  « de nouveau », tu peux classer des mots qui commencent par le préfixe « </a:t>
            </a:r>
            <a:r>
              <a:rPr lang="fr-CA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-, r- ».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2232" y="3611339"/>
            <a:ext cx="1119428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9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95291" y="2551837"/>
            <a:ext cx="40014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Essaie 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nouveau!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42626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74151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/>
          <a:srcRect l="17265" t="14659" r="22071" b="7728"/>
          <a:stretch/>
        </p:blipFill>
        <p:spPr>
          <a:xfrm>
            <a:off x="284681" y="437451"/>
            <a:ext cx="1870071" cy="213997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/>
          <a:srcRect l="21183" t="14827" r="17589" b="6840"/>
          <a:stretch/>
        </p:blipFill>
        <p:spPr>
          <a:xfrm>
            <a:off x="2362199" y="1465993"/>
            <a:ext cx="1870071" cy="213997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/>
          <a:srcRect l="19501" t="13746" r="18622" b="7092"/>
          <a:stretch/>
        </p:blipFill>
        <p:spPr>
          <a:xfrm>
            <a:off x="2154752" y="4280571"/>
            <a:ext cx="1870071" cy="213997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/>
          <a:srcRect l="18306" t="2561" r="20497" b="19146"/>
          <a:stretch/>
        </p:blipFill>
        <p:spPr>
          <a:xfrm>
            <a:off x="10562155" y="3926628"/>
            <a:ext cx="1870071" cy="213997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/>
          <a:srcRect l="20348" t="9789" r="17431" b="10605"/>
          <a:stretch/>
        </p:blipFill>
        <p:spPr>
          <a:xfrm>
            <a:off x="-3307" y="4718022"/>
            <a:ext cx="1870071" cy="213997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8178" t="10077" r="20960" b="12058"/>
          <a:stretch/>
        </p:blipFill>
        <p:spPr>
          <a:xfrm>
            <a:off x="699574" y="2738231"/>
            <a:ext cx="1870071" cy="21399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00ED51-9908-7A49-A487-414B0A763A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458714" y="83508"/>
            <a:ext cx="57947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chemeClr val="bg1"/>
                </a:solidFill>
                <a:highlight>
                  <a:srgbClr val="28235C"/>
                </a:highlight>
              </a:rPr>
              <a:t>La recherche de noisettes</a:t>
            </a:r>
            <a:endParaRPr lang="fr-CA" sz="4000" b="1" cap="none" spc="0" dirty="0">
              <a:ln w="0"/>
              <a:solidFill>
                <a:schemeClr val="bg1"/>
              </a:solidFill>
              <a:highlight>
                <a:srgbClr val="28235C"/>
              </a:highligh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32D67F-29CE-A645-AC03-7925A3A33DCE}"/>
              </a:ext>
            </a:extLst>
          </p:cNvPr>
          <p:cNvSpPr txBox="1"/>
          <p:nvPr/>
        </p:nvSpPr>
        <p:spPr>
          <a:xfrm flipH="1">
            <a:off x="5637264" y="3926628"/>
            <a:ext cx="797403" cy="17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008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294 L 0.36289 0.2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2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8 0.01713 L 0.46029 -0.00463 " pathEditMode="relative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C 0.10912 -0.29815 0.21836 -0.59583 0.28178 -0.64236 C 0.34519 -0.68912 0.35795 -0.33704 0.38047 -0.2794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23" y="-3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9861 C -0.03099 -0.23796 -0.06537 -0.37731 0.00898 -0.39514 C 0.08333 -0.41273 0.26627 -0.30879 0.44934 -0.20486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68865" y="1078992"/>
            <a:ext cx="7612897" cy="4663203"/>
            <a:chOff x="2368865" y="1078992"/>
            <a:chExt cx="7612897" cy="4663203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8865" y="368847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1078992"/>
              <a:ext cx="6539137" cy="4663203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837771" y="1710322"/>
              <a:ext cx="532526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Salut!</a:t>
              </a:r>
            </a:p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Je trouve que tu es un champion pour relever mes défis!</a:t>
              </a:r>
            </a:p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Je t’en propose un nouveau: </a:t>
              </a:r>
              <a:r>
                <a:rPr lang="fr-CA" sz="3200" b="1" i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classe les mots.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8314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4" y="1103916"/>
            <a:ext cx="6240509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Différents préfixes peuvent avoir le même sens.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Dans le nid qui a le sens  « enlever », tu peux classer des mots qui commencent par le préfixe « dé-, dés ».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2232" y="3611339"/>
            <a:ext cx="1119428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5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ADF9362-5FAA-8443-B65E-B808665EFA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67543" y="939736"/>
            <a:ext cx="9995002" cy="4906419"/>
            <a:chOff x="344590" y="560701"/>
            <a:chExt cx="10576321" cy="53027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/>
          </p:nvSpPr>
          <p:spPr>
            <a:xfrm>
              <a:off x="1321699" y="560701"/>
              <a:ext cx="8477420" cy="5302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5535891-CD66-AC49-BC44-C8EB049BD473}"/>
                </a:ext>
              </a:extLst>
            </p:cNvPr>
            <p:cNvSpPr/>
            <p:nvPr/>
          </p:nvSpPr>
          <p:spPr>
            <a:xfrm rot="16200000">
              <a:off x="344590" y="1170401"/>
              <a:ext cx="584684" cy="584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à coins arrondis 10">
              <a:extLst>
                <a:ext uri="{FF2B5EF4-FFF2-40B4-BE49-F238E27FC236}">
                  <a16:creationId xmlns:a16="http://schemas.microsoft.com/office/drawing/2014/main" id="{068F26EE-2984-9143-B6D7-F1A08B7E160D}"/>
                </a:ext>
              </a:extLst>
            </p:cNvPr>
            <p:cNvSpPr/>
            <p:nvPr/>
          </p:nvSpPr>
          <p:spPr>
            <a:xfrm rot="16200000">
              <a:off x="-457468" y="3123802"/>
              <a:ext cx="2256125" cy="3431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B4AD453-37FA-AB43-A13E-817C861A565B}"/>
                </a:ext>
              </a:extLst>
            </p:cNvPr>
            <p:cNvSpPr/>
            <p:nvPr/>
          </p:nvSpPr>
          <p:spPr>
            <a:xfrm rot="16200000">
              <a:off x="10161025" y="2780054"/>
              <a:ext cx="759886" cy="7598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1616597" y="4708519"/>
              <a:ext cx="852198" cy="837622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2737766" y="977307"/>
              <a:ext cx="6919460" cy="4703449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065514" y="1676552"/>
              <a:ext cx="6263962" cy="3442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Beau travail!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Maintenant, tu connais le sens de plusieurs préfixes et suffixes.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endParaRPr lang="fr-CA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Tu peux te rappeler du sens des ajouts dans les mots construits pour découvrir leur sens.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2352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68865" y="2044849"/>
            <a:ext cx="7612897" cy="2737465"/>
            <a:chOff x="2368865" y="2037029"/>
            <a:chExt cx="7612897" cy="2745284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8865" y="368847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2037029"/>
              <a:ext cx="6539137" cy="2745284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901779" y="2301751"/>
              <a:ext cx="5325267" cy="2067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Avant de commencer, rappelle-toi ce qu’est un mot de base et un mot construit.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10690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63763" y="-1924660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2" name="Groupe 1"/>
          <p:cNvGrpSpPr/>
          <p:nvPr>
            <p:custDataLst>
              <p:tags r:id="rId7"/>
            </p:custDataLst>
          </p:nvPr>
        </p:nvGrpSpPr>
        <p:grpSpPr>
          <a:xfrm>
            <a:off x="2129910" y="1009000"/>
            <a:ext cx="8011465" cy="4906420"/>
            <a:chOff x="2104391" y="931916"/>
            <a:chExt cx="8011465" cy="49064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04391" y="931916"/>
              <a:ext cx="8011465" cy="4906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EFBBF99-CA5F-BA4B-8DB8-E2CA79D5A9AC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2335139" y="1067124"/>
              <a:ext cx="7683199" cy="4638731"/>
              <a:chOff x="2398170" y="1611808"/>
              <a:chExt cx="7583591" cy="3973444"/>
            </a:xfrm>
          </p:grpSpPr>
          <p:pic>
            <p:nvPicPr>
              <p:cNvPr id="19" name="Image 18" descr="C:\Users\chapleau_n\Documents\Publication\Programme de rééducation L'arbre des mots\Orthofino\Documents Version définitive\Croquis.jpg">
                <a:extLst>
                  <a:ext uri="{FF2B5EF4-FFF2-40B4-BE49-F238E27FC236}">
                    <a16:creationId xmlns:a16="http://schemas.microsoft.com/office/drawing/2014/main" id="{D354C4C4-C7CF-7342-9DF8-F329EDC4D823}"/>
                  </a:ext>
                </a:extLst>
              </p:cNvPr>
              <p:cNvPicPr/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62" r="6508" b="59138"/>
              <a:stretch/>
            </p:blipFill>
            <p:spPr bwMode="auto">
              <a:xfrm>
                <a:off x="2398170" y="3168572"/>
                <a:ext cx="805358" cy="775015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4EE0EF82-77C2-9A49-998C-D3CAFE08F326}"/>
                  </a:ext>
                </a:extLst>
              </p:cNvPr>
              <p:cNvSpPr/>
              <p:nvPr/>
            </p:nvSpPr>
            <p:spPr>
              <a:xfrm>
                <a:off x="3442624" y="1611808"/>
                <a:ext cx="6539137" cy="3973444"/>
              </a:xfrm>
              <a:prstGeom prst="roundRect">
                <a:avLst/>
              </a:prstGeom>
              <a:solidFill>
                <a:srgbClr val="282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C08EF4-0F49-2B49-B23D-FAF4C8E01CB8}"/>
                  </a:ext>
                </a:extLst>
              </p:cNvPr>
              <p:cNvSpPr/>
              <p:nvPr/>
            </p:nvSpPr>
            <p:spPr>
              <a:xfrm>
                <a:off x="3810937" y="2110129"/>
                <a:ext cx="5968230" cy="1186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Un mot de base, c’est un mot qui a un sens à lui seul, il n’y a pas de parties ajoutées.</a:t>
                </a:r>
              </a:p>
            </p:txBody>
          </p:sp>
        </p:grpSp>
      </p:grpSp>
      <p:sp>
        <p:nvSpPr>
          <p:cNvPr id="5" name="Rectangle à coins arrondis 4"/>
          <p:cNvSpPr/>
          <p:nvPr>
            <p:custDataLst>
              <p:tags r:id="rId8"/>
            </p:custDataLst>
          </p:nvPr>
        </p:nvSpPr>
        <p:spPr>
          <a:xfrm>
            <a:off x="5342076" y="3592584"/>
            <a:ext cx="1879817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fleur</a:t>
            </a:r>
          </a:p>
        </p:txBody>
      </p:sp>
      <p:sp>
        <p:nvSpPr>
          <p:cNvPr id="7" name="Rectangle 6"/>
          <p:cNvSpPr/>
          <p:nvPr>
            <p:custDataLst>
              <p:tags r:id="rId9"/>
            </p:custDataLst>
          </p:nvPr>
        </p:nvSpPr>
        <p:spPr>
          <a:xfrm>
            <a:off x="3742602" y="33777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à coins arrondis 24"/>
          <p:cNvSpPr/>
          <p:nvPr>
            <p:custDataLst>
              <p:tags r:id="rId10"/>
            </p:custDataLst>
          </p:nvPr>
        </p:nvSpPr>
        <p:spPr>
          <a:xfrm>
            <a:off x="5345185" y="4379468"/>
            <a:ext cx="1879817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chat          </a:t>
            </a:r>
          </a:p>
        </p:txBody>
      </p:sp>
    </p:spTree>
    <p:extLst>
      <p:ext uri="{BB962C8B-B14F-4D97-AF65-F5344CB8AC3E}">
        <p14:creationId xmlns:p14="http://schemas.microsoft.com/office/powerpoint/2010/main" val="2427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63763" y="-1924660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2" name="Groupe 1"/>
          <p:cNvGrpSpPr/>
          <p:nvPr>
            <p:custDataLst>
              <p:tags r:id="rId7"/>
            </p:custDataLst>
          </p:nvPr>
        </p:nvGrpSpPr>
        <p:grpSpPr>
          <a:xfrm>
            <a:off x="2129910" y="1009000"/>
            <a:ext cx="8011465" cy="4906420"/>
            <a:chOff x="2104391" y="931916"/>
            <a:chExt cx="8011465" cy="49064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04391" y="931916"/>
              <a:ext cx="8011465" cy="4906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EFBBF99-CA5F-BA4B-8DB8-E2CA79D5A9AC}"/>
                </a:ext>
              </a:extLst>
            </p:cNvPr>
            <p:cNvGrpSpPr/>
            <p:nvPr>
              <p:custDataLst>
                <p:tags r:id="rId14"/>
              </p:custDataLst>
            </p:nvPr>
          </p:nvGrpSpPr>
          <p:grpSpPr>
            <a:xfrm>
              <a:off x="2335139" y="1067124"/>
              <a:ext cx="7683199" cy="4638731"/>
              <a:chOff x="2398170" y="1611808"/>
              <a:chExt cx="7583591" cy="3973444"/>
            </a:xfrm>
          </p:grpSpPr>
          <p:pic>
            <p:nvPicPr>
              <p:cNvPr id="19" name="Image 18" descr="C:\Users\chapleau_n\Documents\Publication\Programme de rééducation L'arbre des mots\Orthofino\Documents Version définitive\Croquis.jpg">
                <a:extLst>
                  <a:ext uri="{FF2B5EF4-FFF2-40B4-BE49-F238E27FC236}">
                    <a16:creationId xmlns:a16="http://schemas.microsoft.com/office/drawing/2014/main" id="{D354C4C4-C7CF-7342-9DF8-F329EDC4D823}"/>
                  </a:ext>
                </a:extLst>
              </p:cNvPr>
              <p:cNvPicPr/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62" r="6508" b="59138"/>
              <a:stretch/>
            </p:blipFill>
            <p:spPr bwMode="auto">
              <a:xfrm>
                <a:off x="2398170" y="3168572"/>
                <a:ext cx="805358" cy="775015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4EE0EF82-77C2-9A49-998C-D3CAFE08F326}"/>
                  </a:ext>
                </a:extLst>
              </p:cNvPr>
              <p:cNvSpPr/>
              <p:nvPr/>
            </p:nvSpPr>
            <p:spPr>
              <a:xfrm>
                <a:off x="3442624" y="1611808"/>
                <a:ext cx="6539137" cy="3973444"/>
              </a:xfrm>
              <a:prstGeom prst="roundRect">
                <a:avLst/>
              </a:prstGeom>
              <a:solidFill>
                <a:srgbClr val="282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C08EF4-0F49-2B49-B23D-FAF4C8E01CB8}"/>
                  </a:ext>
                </a:extLst>
              </p:cNvPr>
              <p:cNvSpPr/>
              <p:nvPr/>
            </p:nvSpPr>
            <p:spPr>
              <a:xfrm>
                <a:off x="3641471" y="1771541"/>
                <a:ext cx="6254395" cy="1555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Avec le mot de base, je construis des mots. J’ajoute des parties au mot de base pour découvrir un mot nouveau; un mot qui a un lien de sens.</a:t>
                </a:r>
              </a:p>
            </p:txBody>
          </p:sp>
        </p:grpSp>
      </p:grpSp>
      <p:sp>
        <p:nvSpPr>
          <p:cNvPr id="5" name="Rectangle à coins arrondis 4"/>
          <p:cNvSpPr/>
          <p:nvPr>
            <p:custDataLst>
              <p:tags r:id="rId8"/>
            </p:custDataLst>
          </p:nvPr>
        </p:nvSpPr>
        <p:spPr>
          <a:xfrm>
            <a:off x="5342076" y="3546864"/>
            <a:ext cx="1879817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 fleur</a:t>
            </a:r>
          </a:p>
        </p:txBody>
      </p:sp>
      <p:sp>
        <p:nvSpPr>
          <p:cNvPr id="22" name="Rectangle à coins arrondis 21"/>
          <p:cNvSpPr/>
          <p:nvPr>
            <p:custDataLst>
              <p:tags r:id="rId9"/>
            </p:custDataLst>
          </p:nvPr>
        </p:nvSpPr>
        <p:spPr>
          <a:xfrm>
            <a:off x="6842447" y="3546864"/>
            <a:ext cx="1048981" cy="63421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200" dirty="0" err="1">
                <a:latin typeface="Comic Sans MS" panose="030F0702030302020204" pitchFamily="66" charset="0"/>
              </a:rPr>
              <a:t>iste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>
            <p:custDataLst>
              <p:tags r:id="rId10"/>
            </p:custDataLst>
          </p:nvPr>
        </p:nvSpPr>
        <p:spPr>
          <a:xfrm>
            <a:off x="3742602" y="33777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à coins arrondis 24"/>
          <p:cNvSpPr/>
          <p:nvPr>
            <p:custDataLst>
              <p:tags r:id="rId11"/>
            </p:custDataLst>
          </p:nvPr>
        </p:nvSpPr>
        <p:spPr>
          <a:xfrm>
            <a:off x="5345185" y="4333748"/>
            <a:ext cx="1879817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  chat         </a:t>
            </a:r>
          </a:p>
        </p:txBody>
      </p:sp>
      <p:sp>
        <p:nvSpPr>
          <p:cNvPr id="29" name="Rectangle à coins arrondis 28"/>
          <p:cNvSpPr/>
          <p:nvPr>
            <p:custDataLst>
              <p:tags r:id="rId12"/>
            </p:custDataLst>
          </p:nvPr>
        </p:nvSpPr>
        <p:spPr>
          <a:xfrm>
            <a:off x="6842448" y="4333747"/>
            <a:ext cx="1048981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200" dirty="0">
                <a:latin typeface="Comic Sans MS" panose="030F0702030302020204" pitchFamily="66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33677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5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63763" y="-1924660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2" name="Groupe 1"/>
          <p:cNvGrpSpPr/>
          <p:nvPr>
            <p:custDataLst>
              <p:tags r:id="rId7"/>
            </p:custDataLst>
          </p:nvPr>
        </p:nvGrpSpPr>
        <p:grpSpPr>
          <a:xfrm>
            <a:off x="2129910" y="1009000"/>
            <a:ext cx="8011465" cy="4906420"/>
            <a:chOff x="2104391" y="931916"/>
            <a:chExt cx="8011465" cy="49064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04391" y="931916"/>
              <a:ext cx="8011465" cy="4906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EFBBF99-CA5F-BA4B-8DB8-E2CA79D5A9AC}"/>
                </a:ext>
              </a:extLst>
            </p:cNvPr>
            <p:cNvGrpSpPr/>
            <p:nvPr>
              <p:custDataLst>
                <p:tags r:id="rId14"/>
              </p:custDataLst>
            </p:nvPr>
          </p:nvGrpSpPr>
          <p:grpSpPr>
            <a:xfrm>
              <a:off x="2335139" y="1067124"/>
              <a:ext cx="7683199" cy="4638731"/>
              <a:chOff x="2398170" y="1611808"/>
              <a:chExt cx="7583591" cy="3973444"/>
            </a:xfrm>
          </p:grpSpPr>
          <p:pic>
            <p:nvPicPr>
              <p:cNvPr id="19" name="Image 18" descr="C:\Users\chapleau_n\Documents\Publication\Programme de rééducation L'arbre des mots\Orthofino\Documents Version définitive\Croquis.jpg">
                <a:extLst>
                  <a:ext uri="{FF2B5EF4-FFF2-40B4-BE49-F238E27FC236}">
                    <a16:creationId xmlns:a16="http://schemas.microsoft.com/office/drawing/2014/main" id="{D354C4C4-C7CF-7342-9DF8-F329EDC4D823}"/>
                  </a:ext>
                </a:extLst>
              </p:cNvPr>
              <p:cNvPicPr/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62" r="6508" b="59138"/>
              <a:stretch/>
            </p:blipFill>
            <p:spPr bwMode="auto">
              <a:xfrm>
                <a:off x="2398170" y="3168572"/>
                <a:ext cx="805358" cy="775015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4EE0EF82-77C2-9A49-998C-D3CAFE08F326}"/>
                  </a:ext>
                </a:extLst>
              </p:cNvPr>
              <p:cNvSpPr/>
              <p:nvPr/>
            </p:nvSpPr>
            <p:spPr>
              <a:xfrm>
                <a:off x="3442624" y="1611808"/>
                <a:ext cx="6539137" cy="3973444"/>
              </a:xfrm>
              <a:prstGeom prst="roundRect">
                <a:avLst/>
              </a:prstGeom>
              <a:solidFill>
                <a:srgbClr val="282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C08EF4-0F49-2B49-B23D-FAF4C8E01CB8}"/>
                  </a:ext>
                </a:extLst>
              </p:cNvPr>
              <p:cNvSpPr/>
              <p:nvPr/>
            </p:nvSpPr>
            <p:spPr>
              <a:xfrm>
                <a:off x="3641471" y="1771541"/>
                <a:ext cx="6254395" cy="817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Les mots construits se composent de parties de mots qui ont un sens.</a:t>
                </a:r>
              </a:p>
            </p:txBody>
          </p:sp>
        </p:grpSp>
      </p:grpSp>
      <p:sp>
        <p:nvSpPr>
          <p:cNvPr id="5" name="Rectangle à coins arrondis 4"/>
          <p:cNvSpPr/>
          <p:nvPr>
            <p:custDataLst>
              <p:tags r:id="rId8"/>
            </p:custDataLst>
          </p:nvPr>
        </p:nvSpPr>
        <p:spPr>
          <a:xfrm>
            <a:off x="5342076" y="3546864"/>
            <a:ext cx="1879817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 fleur</a:t>
            </a:r>
          </a:p>
        </p:txBody>
      </p:sp>
      <p:sp>
        <p:nvSpPr>
          <p:cNvPr id="22" name="Rectangle à coins arrondis 21"/>
          <p:cNvSpPr/>
          <p:nvPr>
            <p:custDataLst>
              <p:tags r:id="rId9"/>
            </p:custDataLst>
          </p:nvPr>
        </p:nvSpPr>
        <p:spPr>
          <a:xfrm>
            <a:off x="6842447" y="3546864"/>
            <a:ext cx="1048981" cy="63421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200" dirty="0" err="1">
                <a:latin typeface="Comic Sans MS" panose="030F0702030302020204" pitchFamily="66" charset="0"/>
              </a:rPr>
              <a:t>iste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>
            <p:custDataLst>
              <p:tags r:id="rId10"/>
            </p:custDataLst>
          </p:nvPr>
        </p:nvSpPr>
        <p:spPr>
          <a:xfrm>
            <a:off x="3742602" y="33777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633759" y="2599797"/>
            <a:ext cx="633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Quel est le sens de « fleuriste »?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707313" y="4697347"/>
            <a:ext cx="633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</p:spTree>
    <p:extLst>
      <p:ext uri="{BB962C8B-B14F-4D97-AF65-F5344CB8AC3E}">
        <p14:creationId xmlns:p14="http://schemas.microsoft.com/office/powerpoint/2010/main" val="39050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63763" y="-1924660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2" name="Groupe 1"/>
          <p:cNvGrpSpPr/>
          <p:nvPr>
            <p:custDataLst>
              <p:tags r:id="rId7"/>
            </p:custDataLst>
          </p:nvPr>
        </p:nvGrpSpPr>
        <p:grpSpPr>
          <a:xfrm>
            <a:off x="2129910" y="1009000"/>
            <a:ext cx="8011465" cy="4906420"/>
            <a:chOff x="2104391" y="931916"/>
            <a:chExt cx="8011465" cy="49064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104391" y="931916"/>
              <a:ext cx="8011465" cy="4906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EFBBF99-CA5F-BA4B-8DB8-E2CA79D5A9AC}"/>
                </a:ext>
              </a:extLst>
            </p:cNvPr>
            <p:cNvGrpSpPr/>
            <p:nvPr>
              <p:custDataLst>
                <p:tags r:id="rId13"/>
              </p:custDataLst>
            </p:nvPr>
          </p:nvGrpSpPr>
          <p:grpSpPr>
            <a:xfrm>
              <a:off x="2335139" y="1067124"/>
              <a:ext cx="7683199" cy="4638731"/>
              <a:chOff x="2398170" y="1611808"/>
              <a:chExt cx="7583591" cy="3973444"/>
            </a:xfrm>
          </p:grpSpPr>
          <p:pic>
            <p:nvPicPr>
              <p:cNvPr id="19" name="Image 18" descr="C:\Users\chapleau_n\Documents\Publication\Programme de rééducation L'arbre des mots\Orthofino\Documents Version définitive\Croquis.jpg">
                <a:extLst>
                  <a:ext uri="{FF2B5EF4-FFF2-40B4-BE49-F238E27FC236}">
                    <a16:creationId xmlns:a16="http://schemas.microsoft.com/office/drawing/2014/main" id="{D354C4C4-C7CF-7342-9DF8-F329EDC4D823}"/>
                  </a:ext>
                </a:extLst>
              </p:cNvPr>
              <p:cNvPicPr/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62" r="6508" b="59138"/>
              <a:stretch/>
            </p:blipFill>
            <p:spPr bwMode="auto">
              <a:xfrm>
                <a:off x="2398170" y="3168572"/>
                <a:ext cx="805358" cy="775015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4EE0EF82-77C2-9A49-998C-D3CAFE08F326}"/>
                  </a:ext>
                </a:extLst>
              </p:cNvPr>
              <p:cNvSpPr/>
              <p:nvPr/>
            </p:nvSpPr>
            <p:spPr>
              <a:xfrm>
                <a:off x="3442624" y="1611808"/>
                <a:ext cx="6539137" cy="3973444"/>
              </a:xfrm>
              <a:prstGeom prst="roundRect">
                <a:avLst/>
              </a:prstGeom>
              <a:solidFill>
                <a:srgbClr val="282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C08EF4-0F49-2B49-B23D-FAF4C8E01CB8}"/>
                  </a:ext>
                </a:extLst>
              </p:cNvPr>
              <p:cNvSpPr/>
              <p:nvPr/>
            </p:nvSpPr>
            <p:spPr>
              <a:xfrm>
                <a:off x="3641471" y="1771541"/>
                <a:ext cx="6254395" cy="1555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Un fleuriste est une personne qui travaille avec des fleurs ou qui en fait la culture pour les vendre ou qui prépare des bouquets de fleurs. </a:t>
                </a:r>
              </a:p>
            </p:txBody>
          </p:sp>
        </p:grpSp>
      </p:grpSp>
      <p:sp>
        <p:nvSpPr>
          <p:cNvPr id="5" name="Rectangle à coins arrondis 4"/>
          <p:cNvSpPr/>
          <p:nvPr>
            <p:custDataLst>
              <p:tags r:id="rId8"/>
            </p:custDataLst>
          </p:nvPr>
        </p:nvSpPr>
        <p:spPr>
          <a:xfrm>
            <a:off x="3732732" y="3967488"/>
            <a:ext cx="1879817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 fleur</a:t>
            </a:r>
          </a:p>
        </p:txBody>
      </p:sp>
      <p:sp>
        <p:nvSpPr>
          <p:cNvPr id="22" name="Rectangle à coins arrondis 21"/>
          <p:cNvSpPr/>
          <p:nvPr>
            <p:custDataLst>
              <p:tags r:id="rId9"/>
            </p:custDataLst>
          </p:nvPr>
        </p:nvSpPr>
        <p:spPr>
          <a:xfrm>
            <a:off x="5233103" y="3967488"/>
            <a:ext cx="1048981" cy="63421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200" dirty="0" err="1">
                <a:latin typeface="Comic Sans MS" panose="030F0702030302020204" pitchFamily="66" charset="0"/>
              </a:rPr>
              <a:t>iste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>
            <p:custDataLst>
              <p:tags r:id="rId10"/>
            </p:custDataLst>
          </p:nvPr>
        </p:nvSpPr>
        <p:spPr>
          <a:xfrm>
            <a:off x="3742602" y="33777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05" y="3281776"/>
            <a:ext cx="3348085" cy="2232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2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68865" y="1078992"/>
            <a:ext cx="7612897" cy="4663203"/>
            <a:chOff x="2368865" y="1078992"/>
            <a:chExt cx="7612897" cy="4663203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8865" y="368847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1078992"/>
              <a:ext cx="6539137" cy="4663203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746331" y="1363270"/>
              <a:ext cx="601110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Tu es prêt à relever un autre  défi!</a:t>
              </a:r>
            </a:p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Amuse-toi avec Théo a classer les noisettes dans les nids. </a:t>
              </a:r>
              <a:endParaRPr lang="fr-CA" sz="3200" b="1" i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84258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8"/>
            </p:custDataLst>
          </p:nvPr>
        </p:nvGrpSpPr>
        <p:grpSpPr>
          <a:xfrm>
            <a:off x="2116419" y="1027522"/>
            <a:ext cx="7901920" cy="4568608"/>
            <a:chOff x="2116419" y="1027522"/>
            <a:chExt cx="7901920" cy="4568608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EFBBF99-CA5F-BA4B-8DB8-E2CA79D5A9AC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2305449" y="1027522"/>
              <a:ext cx="7712890" cy="4568608"/>
              <a:chOff x="2368865" y="2037029"/>
              <a:chExt cx="7612897" cy="3454234"/>
            </a:xfrm>
          </p:grpSpPr>
          <p:pic>
            <p:nvPicPr>
              <p:cNvPr id="19" name="Image 18" descr="C:\Users\chapleau_n\Documents\Publication\Programme de rééducation L'arbre des mots\Orthofino\Documents Version définitive\Croquis.jpg">
                <a:extLst>
                  <a:ext uri="{FF2B5EF4-FFF2-40B4-BE49-F238E27FC236}">
                    <a16:creationId xmlns:a16="http://schemas.microsoft.com/office/drawing/2014/main" id="{D354C4C4-C7CF-7342-9DF8-F329EDC4D823}"/>
                  </a:ext>
                </a:extLst>
              </p:cNvPr>
              <p:cNvPicPr/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62" r="6508" b="59138"/>
              <a:stretch/>
            </p:blipFill>
            <p:spPr bwMode="auto">
              <a:xfrm>
                <a:off x="2368865" y="3688477"/>
                <a:ext cx="805358" cy="775015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4EE0EF82-77C2-9A49-998C-D3CAFE08F326}"/>
                  </a:ext>
                </a:extLst>
              </p:cNvPr>
              <p:cNvSpPr/>
              <p:nvPr/>
            </p:nvSpPr>
            <p:spPr>
              <a:xfrm>
                <a:off x="3442625" y="2037029"/>
                <a:ext cx="6539137" cy="3454234"/>
              </a:xfrm>
              <a:prstGeom prst="roundRect">
                <a:avLst/>
              </a:prstGeom>
              <a:solidFill>
                <a:srgbClr val="282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C08EF4-0F49-2B49-B23D-FAF4C8E01CB8}"/>
                  </a:ext>
                </a:extLst>
              </p:cNvPr>
              <p:cNvSpPr/>
              <p:nvPr/>
            </p:nvSpPr>
            <p:spPr>
              <a:xfrm>
                <a:off x="3901779" y="2301751"/>
                <a:ext cx="5968230" cy="2350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Allo!</a:t>
                </a:r>
              </a:p>
              <a:p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C’est moi, Théo l’écureuil. Tu veux m’aider à classer mes noisettes? Je les place dans le nid qui a le même sens que l’ajout dans le mot.</a:t>
                </a:r>
              </a:p>
              <a:p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Bonne recherche!</a:t>
                </a:r>
              </a:p>
              <a:p>
                <a:endParaRPr lang="fr-CA" sz="28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6419" y="3110845"/>
              <a:ext cx="1251941" cy="2047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32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morneau</Template>
  <TotalTime>831</TotalTime>
  <Words>562</Words>
  <Application>Microsoft Office PowerPoint</Application>
  <PresentationFormat>Grand écran</PresentationFormat>
  <Paragraphs>79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Comic Sans MS</vt:lpstr>
      <vt:lpstr>Gill Sans</vt:lpstr>
      <vt:lpstr>Wingdings</vt:lpstr>
      <vt:lpstr>ヒラギノ角ゴ ProN W3</vt:lpstr>
      <vt:lpstr>morneau</vt:lpstr>
      <vt:lpstr>1_morneau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138</cp:revision>
  <dcterms:created xsi:type="dcterms:W3CDTF">2018-02-13T21:23:20Z</dcterms:created>
  <dcterms:modified xsi:type="dcterms:W3CDTF">2022-01-12T20:33:31Z</dcterms:modified>
</cp:coreProperties>
</file>