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7" r:id="rId3"/>
    <p:sldId id="275" r:id="rId4"/>
    <p:sldId id="299" r:id="rId5"/>
    <p:sldId id="278" r:id="rId6"/>
    <p:sldId id="279" r:id="rId7"/>
    <p:sldId id="295" r:id="rId8"/>
    <p:sldId id="296" r:id="rId9"/>
    <p:sldId id="297" r:id="rId10"/>
    <p:sldId id="285" r:id="rId11"/>
    <p:sldId id="286" r:id="rId12"/>
    <p:sldId id="287" r:id="rId13"/>
    <p:sldId id="293" r:id="rId14"/>
    <p:sldId id="294" r:id="rId15"/>
    <p:sldId id="292" r:id="rId16"/>
    <p:sldId id="288" r:id="rId17"/>
    <p:sldId id="289" r:id="rId18"/>
    <p:sldId id="280" r:id="rId19"/>
    <p:sldId id="281" r:id="rId20"/>
    <p:sldId id="283" r:id="rId21"/>
    <p:sldId id="284" r:id="rId22"/>
    <p:sldId id="290" r:id="rId23"/>
    <p:sldId id="291" r:id="rId24"/>
    <p:sldId id="273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25C"/>
    <a:srgbClr val="ADC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92"/>
  </p:normalViewPr>
  <p:slideViewPr>
    <p:cSldViewPr snapToGrid="0" snapToObjects="1">
      <p:cViewPr varScale="1">
        <p:scale>
          <a:sx n="79" d="100"/>
          <a:sy n="79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067A8-E5FC-E041-9600-6C07EB16E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58360A-35A2-D541-9057-537E7D379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3B81E-96F6-AD4B-8077-A01D815A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C480D-D1C0-0041-8729-07F6633C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ED8CBB-91E3-2F4E-AC3C-D6D1F132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073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A561A-6315-9243-B9D9-3C57CAAA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E68B4A-03D2-7D47-B862-E933481DF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95B68-C51E-1343-91F9-4D7A85CC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FFAF0A-9BDF-A642-92B4-23544CAB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F94595-A28A-2A46-B185-F31186D5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17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719589-BB15-644F-81DF-2F9ABA1EA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FE1442-C1DC-6E4A-AAA1-6CBB8579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F338B-368E-5145-9196-1219A709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FE22D-08AE-5845-A248-2146A64C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B00387-F4EF-5840-A511-22079134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4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B5F28-C9BF-EE45-8F17-9DE5297A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58DCBB-A772-4B44-81B2-BB8247F2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FD87E7-4DB2-5B43-A35D-D57DF629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629DC-FAF6-3740-982F-5BF15130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6C8FDD-1CEA-7C48-8DC8-75D7F009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84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F5EC2-E301-8644-A128-9225579B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C5539B-1562-2640-9CE2-59E8B49B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52965-7B69-3041-A274-07B0B8D6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50D4B9-7408-A94A-84E8-4D904790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EC8F13-6B96-3D48-9BC5-98BA33B6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96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A5DF1-8F4E-E14F-B04A-8522234C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97D699-1D81-F14F-8246-D137A034C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9E367D-6501-194D-AD7B-FBC839565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20078D-0685-3848-87E1-861706E2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6F49DD-2CFF-5447-9625-5FB9406B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89DA3-99B6-B24E-87AA-D3CA59CC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997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62969-6847-434B-A67B-8BEB6A24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51C531-879E-784B-9F47-90B737220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D75D51-D05E-C74C-B869-D323263C7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4B77A5-F57A-0B47-A5F1-38A5E325E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A4BD26-D76B-8746-A4A9-EECB158F3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A7C40F-2AC4-EA46-887E-60FC176D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5177BE-2CD8-894F-9349-F01F554D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8F2C16-9F18-E44C-A939-1EFD2F63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025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E2C44-DC3E-D845-B910-B7963F1E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8F3928-C335-2B41-8EBF-4B8EF6D1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39742E-F01A-4E4A-92B1-8F00AF2C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6A049A-C051-3341-AC56-65565925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675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DBEF3A-4BC4-9D47-A088-B0E46BFB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403541-22FE-BD4F-ACF0-7C9D5643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653CC7-8683-B64F-9C4A-9387F8B2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83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B3D83-F8F5-EB47-99DE-F84F81AC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5C37B-A57B-264D-8433-9EB5A3CB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2A0AA3-7668-B049-AA64-ABA58965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E8159B-2D0D-D248-86A1-191CD02B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52CB04-7B69-DA43-9001-D45CE62C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CE6830-3004-5D44-87BF-C085916D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337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62B60-B016-A240-8897-5A0E56D4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689C3B-7F7B-CE47-94A3-64476B60A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716805-5F77-4648-AAB7-87CA964DB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755D94-B30A-CE47-B7EA-F64517B1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3F3EE2-9CD9-194F-8691-3C34406D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BEEED-E8AA-7148-9424-C5C934B4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13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DEC405-5789-684A-8655-74BA1E8C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98B09E-2A51-DB41-8D2B-E5691B33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1F602A-00E8-DA4D-924D-995499BEE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C2F4-7B1D-9C44-8A3E-08429BBC169A}" type="datetimeFigureOut">
              <a:rPr lang="fr-CA" smtClean="0"/>
              <a:t>2022-06-07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03D4F-7396-B745-B119-BDECB045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3F3A54-1518-9742-A9E1-DB0ADCE84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1F28-2852-1143-A1AC-9FD2B9F522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94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10" Type="http://schemas.openxmlformats.org/officeDocument/2006/relationships/image" Target="../media/image3.png"/><Relationship Id="rId4" Type="http://schemas.openxmlformats.org/officeDocument/2006/relationships/tags" Target="../tags/tag90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6.png"/><Relationship Id="rId2" Type="http://schemas.openxmlformats.org/officeDocument/2006/relationships/tags" Target="../tags/tag94.xml"/><Relationship Id="rId16" Type="http://schemas.openxmlformats.org/officeDocument/2006/relationships/image" Target="../media/image5.emf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image" Target="../media/image3.png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3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image" Target="../media/image4.png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6.png"/><Relationship Id="rId2" Type="http://schemas.openxmlformats.org/officeDocument/2006/relationships/tags" Target="../tags/tag118.xml"/><Relationship Id="rId16" Type="http://schemas.openxmlformats.org/officeDocument/2006/relationships/image" Target="../media/image5.emf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image" Target="../media/image3.png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3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../media/image4.png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10" Type="http://schemas.openxmlformats.org/officeDocument/2006/relationships/image" Target="../media/image5.emf"/><Relationship Id="rId4" Type="http://schemas.openxmlformats.org/officeDocument/2006/relationships/tags" Target="../tags/tag144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6.png"/><Relationship Id="rId2" Type="http://schemas.openxmlformats.org/officeDocument/2006/relationships/tags" Target="../tags/tag149.xml"/><Relationship Id="rId16" Type="http://schemas.openxmlformats.org/officeDocument/2006/relationships/image" Target="../media/image5.emf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image" Target="../media/image3.png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3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image" Target="../media/image4.png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3.png"/><Relationship Id="rId4" Type="http://schemas.openxmlformats.org/officeDocument/2006/relationships/tags" Target="../tags/tag175.xml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image" Target="../media/image6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image" Target="../media/image5.emf"/><Relationship Id="rId2" Type="http://schemas.openxmlformats.org/officeDocument/2006/relationships/tags" Target="../tags/tag179.xml"/><Relationship Id="rId16" Type="http://schemas.openxmlformats.org/officeDocument/2006/relationships/image" Target="../media/image3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jpeg"/><Relationship Id="rId5" Type="http://schemas.openxmlformats.org/officeDocument/2006/relationships/tags" Target="../tags/tag7.xml"/><Relationship Id="rId10" Type="http://schemas.openxmlformats.org/officeDocument/2006/relationships/audio" Target="../media/audio1.wav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3.pn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image" Target="../media/image4.png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10" Type="http://schemas.openxmlformats.org/officeDocument/2006/relationships/image" Target="../media/image5.emf"/><Relationship Id="rId4" Type="http://schemas.openxmlformats.org/officeDocument/2006/relationships/tags" Target="../tags/tag206.xml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image" Target="../media/image6.pn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image" Target="../media/image5.emf"/><Relationship Id="rId2" Type="http://schemas.openxmlformats.org/officeDocument/2006/relationships/tags" Target="../tags/tag211.xml"/><Relationship Id="rId16" Type="http://schemas.openxmlformats.org/officeDocument/2006/relationships/image" Target="../media/image3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image" Target="../media/image3.png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image" Target="../media/image4.png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12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5.emf"/><Relationship Id="rId5" Type="http://schemas.openxmlformats.org/officeDocument/2006/relationships/tags" Target="../tags/tag239.xml"/><Relationship Id="rId10" Type="http://schemas.openxmlformats.org/officeDocument/2006/relationships/image" Target="../media/image11.png"/><Relationship Id="rId4" Type="http://schemas.openxmlformats.org/officeDocument/2006/relationships/tags" Target="../tags/tag238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.jpeg"/><Relationship Id="rId5" Type="http://schemas.openxmlformats.org/officeDocument/2006/relationships/tags" Target="../tags/tag15.xml"/><Relationship Id="rId10" Type="http://schemas.openxmlformats.org/officeDocument/2006/relationships/audio" Target="../media/audio1.wav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audio" Target="../media/audio1.wav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4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5.emf"/><Relationship Id="rId2" Type="http://schemas.openxmlformats.org/officeDocument/2006/relationships/tags" Target="../tags/tag31.xml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9.xml"/><Relationship Id="rId19" Type="http://schemas.openxmlformats.org/officeDocument/2006/relationships/image" Target="../media/image7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8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7.png"/><Relationship Id="rId2" Type="http://schemas.openxmlformats.org/officeDocument/2006/relationships/tags" Target="../tags/tag45.xml"/><Relationship Id="rId16" Type="http://schemas.openxmlformats.org/officeDocument/2006/relationships/image" Target="../media/image6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3.png"/><Relationship Id="rId10" Type="http://schemas.openxmlformats.org/officeDocument/2006/relationships/tags" Target="../tags/tag53.xml"/><Relationship Id="rId19" Type="http://schemas.openxmlformats.org/officeDocument/2006/relationships/image" Target="../media/image4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3.png"/><Relationship Id="rId4" Type="http://schemas.openxmlformats.org/officeDocument/2006/relationships/tags" Target="../tags/tag60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image" Target="../media/image6.png"/><Relationship Id="rId2" Type="http://schemas.openxmlformats.org/officeDocument/2006/relationships/tags" Target="../tags/tag64.xml"/><Relationship Id="rId16" Type="http://schemas.openxmlformats.org/officeDocument/2006/relationships/image" Target="../media/image5.emf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3.pn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3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image" Target="../media/image4.png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85319" y="4466951"/>
            <a:ext cx="442140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CA" sz="2600" dirty="0" smtClean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 la construction des mots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36979" y="1434085"/>
            <a:ext cx="4066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Tu essaies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fr-CA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construire des mots avec un suffixe?</a:t>
            </a:r>
            <a:endParaRPr lang="fr-CA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054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2927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2290" y="4488211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4" name="Image 13"/>
          <p:cNvPicPr/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37" y="2227469"/>
            <a:ext cx="1669136" cy="369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637" y="333748"/>
            <a:ext cx="565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Quel est le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5554494" y="934072"/>
            <a:ext cx="6637506" cy="5080269"/>
          </a:xfrm>
          <a:prstGeom prst="rect">
            <a:avLst/>
          </a:prstGeom>
          <a:solidFill>
            <a:srgbClr val="6AC6D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69315" y="1417318"/>
            <a:ext cx="5807863" cy="4037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16780" y="4488211"/>
            <a:ext cx="1540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</a:t>
            </a:r>
            <a:endParaRPr lang="fr-CA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ensées 22"/>
          <p:cNvSpPr/>
          <p:nvPr>
            <p:custDataLst>
              <p:tags r:id="rId10"/>
            </p:custDataLst>
          </p:nvPr>
        </p:nvSpPr>
        <p:spPr>
          <a:xfrm>
            <a:off x="2042810" y="1041633"/>
            <a:ext cx="3424136" cy="2244699"/>
          </a:xfrm>
          <a:prstGeom prst="cloudCallout">
            <a:avLst>
              <a:gd name="adj1" fmla="val -57225"/>
              <a:gd name="adj2" fmla="val 492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Utilise 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suffixe 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pour construire le mot. Attention! Il y a des intrus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351760" y="5498474"/>
            <a:ext cx="3562674" cy="51586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artiste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42290" y="5248930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iste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342290" y="3727492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eur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3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990" y="184223"/>
            <a:ext cx="8229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>
                <a:ln w="0"/>
                <a:solidFill>
                  <a:srgbClr val="002060"/>
                </a:solidFill>
              </a:rPr>
              <a:t>Tu connais le sens de ce mot construit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8787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107061"/>
            <a:ext cx="803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Artiste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signifie « la personne qui crée des œuvres d’art ».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39020" y="3332272"/>
            <a:ext cx="2598301" cy="29287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718551" y="3283028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souviens du sens du suffixe 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20120" y="4078536"/>
            <a:ext cx="803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signifie 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la profession »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« le métier ».</a:t>
            </a:r>
            <a:endParaRPr lang="fr-CA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1.85185E-6 L 2.5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20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2290" y="4488211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age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4" name="Image 13"/>
          <p:cNvPicPr/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37" y="2227469"/>
            <a:ext cx="1669136" cy="369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637" y="333748"/>
            <a:ext cx="565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Quel est le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5554494" y="934072"/>
            <a:ext cx="6637506" cy="5080269"/>
          </a:xfrm>
          <a:prstGeom prst="rect">
            <a:avLst/>
          </a:prstGeom>
          <a:solidFill>
            <a:srgbClr val="6AC6D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69315" y="1417318"/>
            <a:ext cx="5807863" cy="4037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16780" y="4488211"/>
            <a:ext cx="1540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ancre</a:t>
            </a:r>
            <a:endParaRPr lang="fr-CA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ensées 22"/>
          <p:cNvSpPr/>
          <p:nvPr>
            <p:custDataLst>
              <p:tags r:id="rId10"/>
            </p:custDataLst>
          </p:nvPr>
        </p:nvSpPr>
        <p:spPr>
          <a:xfrm>
            <a:off x="2042810" y="1041633"/>
            <a:ext cx="3424136" cy="2244699"/>
          </a:xfrm>
          <a:prstGeom prst="cloudCallout">
            <a:avLst>
              <a:gd name="adj1" fmla="val -57225"/>
              <a:gd name="adj2" fmla="val 492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Utilise 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suffixe 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pour construire le mot. Attention! Il y a des intrus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351760" y="5498474"/>
            <a:ext cx="3562674" cy="51586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ancrage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42290" y="5248930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ment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342290" y="3727492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ir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3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990" y="184223"/>
            <a:ext cx="8229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>
                <a:ln w="0"/>
                <a:solidFill>
                  <a:srgbClr val="002060"/>
                </a:solidFill>
              </a:rPr>
              <a:t>Tu connais le sens de ce mot construit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8787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107061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Ancrage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signifie « l’action d’ancrer ».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39020" y="3332272"/>
            <a:ext cx="2598301" cy="29287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718551" y="3068177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souviens du sens du suffixe 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age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20120" y="4078536"/>
            <a:ext cx="803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signifie 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l’action »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« le collectif »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comme dans le mot « feuillage »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fr-CA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1.48148E-6 L 2.5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85185E-6 L -3.1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20" grpId="0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64394" y="1103916"/>
            <a:ext cx="6277086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former certains mots construits, il faut enlever des lettres du mot de base.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</a:t>
            </a:r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dans</a:t>
            </a:r>
            <a:r>
              <a:rPr lang="fr-CA" sz="4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→ danseur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ancr</a:t>
            </a:r>
            <a:r>
              <a:rPr lang="fr-CA" sz="4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→ ancrage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2290" y="4488211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ance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4" name="Image 13"/>
          <p:cNvPicPr/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37" y="2227469"/>
            <a:ext cx="1669136" cy="369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637" y="333748"/>
            <a:ext cx="565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Quel est le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5554494" y="934072"/>
            <a:ext cx="6637506" cy="5080269"/>
          </a:xfrm>
          <a:prstGeom prst="rect">
            <a:avLst/>
          </a:prstGeom>
          <a:solidFill>
            <a:srgbClr val="6AC6D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69315" y="1417318"/>
            <a:ext cx="5807863" cy="4037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166937" y="4466366"/>
            <a:ext cx="20860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affiche</a:t>
            </a:r>
            <a:endParaRPr lang="fr-CA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ensées 22"/>
          <p:cNvSpPr/>
          <p:nvPr>
            <p:custDataLst>
              <p:tags r:id="rId10"/>
            </p:custDataLst>
          </p:nvPr>
        </p:nvSpPr>
        <p:spPr>
          <a:xfrm>
            <a:off x="2042810" y="1041633"/>
            <a:ext cx="3424136" cy="2244699"/>
          </a:xfrm>
          <a:prstGeom prst="cloudCallout">
            <a:avLst>
              <a:gd name="adj1" fmla="val -57225"/>
              <a:gd name="adj2" fmla="val 492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Utilise 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suffixe 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pour construire le mot. Attention! Il y a des intrus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351760" y="5498474"/>
            <a:ext cx="3562674" cy="51586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affichable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42290" y="5248930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err="1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iste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342290" y="3727492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able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3" grpId="0" animBg="1"/>
      <p:bldP spid="24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990" y="184223"/>
            <a:ext cx="8229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>
                <a:ln w="0"/>
                <a:solidFill>
                  <a:srgbClr val="002060"/>
                </a:solidFill>
              </a:rPr>
              <a:t>Tu connais le sens de ce mot construit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8787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107061"/>
            <a:ext cx="803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Affichable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signifie « qui peut être affiché ».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39020" y="3332272"/>
            <a:ext cx="2598301" cy="29287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718551" y="3283028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souviens du sens du suffixe 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-able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20120" y="4078536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signifie 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qui peut être... ».</a:t>
            </a:r>
            <a:endParaRPr lang="fr-CA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1.85185E-6 L 2.5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48148E-6 L -3.1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20" grpId="0"/>
      <p:bldP spid="21" grpId="0"/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36979" y="2261332"/>
            <a:ext cx="4066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Tu essaies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fr-CA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vec un autre mot?</a:t>
            </a:r>
            <a:endParaRPr lang="fr-CA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054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1221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28647" y="4882468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al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61463" y="4075778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err="1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re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4" name="Image 13"/>
          <p:cNvPicPr/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37" y="2227469"/>
            <a:ext cx="1669136" cy="369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2637" y="333748"/>
            <a:ext cx="565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Quel est le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5554494" y="934072"/>
            <a:ext cx="6637506" cy="5080269"/>
          </a:xfrm>
          <a:prstGeom prst="rect">
            <a:avLst/>
          </a:prstGeom>
          <a:solidFill>
            <a:srgbClr val="6AC6D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69315" y="1417318"/>
            <a:ext cx="5807863" cy="4037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416780" y="4488211"/>
            <a:ext cx="1540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</a:t>
            </a:r>
            <a:endParaRPr lang="fr-CA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ensées 22"/>
          <p:cNvSpPr/>
          <p:nvPr>
            <p:custDataLst>
              <p:tags r:id="rId11"/>
            </p:custDataLst>
          </p:nvPr>
        </p:nvSpPr>
        <p:spPr>
          <a:xfrm>
            <a:off x="1922948" y="1073926"/>
            <a:ext cx="3424136" cy="1690996"/>
          </a:xfrm>
          <a:prstGeom prst="cloudCallout">
            <a:avLst>
              <a:gd name="adj1" fmla="val -51543"/>
              <a:gd name="adj2" fmla="val 7573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Utilise les affixes pour construire le mot. Attention! Il y a des intrus.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351760" y="5498474"/>
            <a:ext cx="3562674" cy="51586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inami</a:t>
            </a:r>
            <a:r>
              <a:rPr lang="fr-CA" sz="3200" u="sng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c</a:t>
            </a:r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al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361463" y="3308771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in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117791" y="5635688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9678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/>
      <p:bldP spid="23" grpId="0" animBg="1"/>
      <p:bldP spid="24" grpId="0" animBg="1"/>
      <p:bldP spid="2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295252" y="1078992"/>
            <a:ext cx="7686510" cy="4663203"/>
            <a:chOff x="2295252" y="1078992"/>
            <a:chExt cx="7686510" cy="4663203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295252" y="4281864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078992"/>
              <a:ext cx="6539137" cy="4663203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837771" y="1148435"/>
              <a:ext cx="532526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</a:t>
              </a:r>
            </a:p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J’ai un autre défi à te proposer.</a:t>
              </a:r>
            </a:p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Je vais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afficher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des parties de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mots et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dois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les utiliser pour construire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les mots.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peux te servir de </a:t>
              </a:r>
              <a:r>
                <a:rPr lang="fr-CA" sz="3200" i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L’arbre </a:t>
              </a:r>
              <a:r>
                <a:rPr lang="fr-CA" sz="3200" i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des mots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 pour construire le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mot.</a:t>
              </a:r>
              <a:endParaRPr lang="fr-CA" sz="3200" b="1" i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67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990" y="184223"/>
            <a:ext cx="8229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>
                <a:ln w="0"/>
                <a:solidFill>
                  <a:srgbClr val="002060"/>
                </a:solidFill>
              </a:rPr>
              <a:t>Tu connais le sens de ce mot construit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8787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107061"/>
            <a:ext cx="803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Inamical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signifie « le caractère de ce qui n’est pas une amitié ».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39020" y="3332272"/>
            <a:ext cx="2598301" cy="29287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718551" y="3283028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souviens du sens du préfixe 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in-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20120" y="4078536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signifie 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la négation ».</a:t>
            </a:r>
            <a:endParaRPr lang="fr-CA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20" grpId="0"/>
      <p:bldP spid="21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64394" y="1103916"/>
            <a:ext cx="6277086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former certains mots construits, il faut ajouter une lettre qui se nomme </a:t>
            </a:r>
            <a:r>
              <a:rPr lang="fr-CA" sz="4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joncteur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</a:t>
            </a:r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inami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numéro</a:t>
            </a:r>
            <a:r>
              <a:rPr lang="fr-CA" sz="4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3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2290" y="5713900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aire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4" name="Image 13"/>
          <p:cNvPicPr/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37" y="2227469"/>
            <a:ext cx="1669136" cy="369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637" y="333748"/>
            <a:ext cx="565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Quel est le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5554494" y="934072"/>
            <a:ext cx="6637506" cy="5080269"/>
          </a:xfrm>
          <a:prstGeom prst="rect">
            <a:avLst/>
          </a:prstGeom>
          <a:solidFill>
            <a:srgbClr val="6AC6D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69315" y="1417318"/>
            <a:ext cx="5807863" cy="4037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61137" y="4488211"/>
            <a:ext cx="1943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aliment</a:t>
            </a:r>
            <a:endParaRPr lang="fr-CA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ensées 22"/>
          <p:cNvSpPr/>
          <p:nvPr>
            <p:custDataLst>
              <p:tags r:id="rId10"/>
            </p:custDataLst>
          </p:nvPr>
        </p:nvSpPr>
        <p:spPr>
          <a:xfrm>
            <a:off x="2042810" y="1041633"/>
            <a:ext cx="3424136" cy="2244699"/>
          </a:xfrm>
          <a:prstGeom prst="cloudCallout">
            <a:avLst>
              <a:gd name="adj1" fmla="val -57225"/>
              <a:gd name="adj2" fmla="val 492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Utilise 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affixes 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pour construire le mot. Attention! Il y a des intrus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351760" y="5498474"/>
            <a:ext cx="3562674" cy="51586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réalimenter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42290" y="4953181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er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361463" y="4163328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ré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361463" y="3396321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dé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3" grpId="0" animBg="1"/>
      <p:bldP spid="24" grpId="0" animBg="1"/>
      <p:bldP spid="27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990" y="184223"/>
            <a:ext cx="8229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>
                <a:ln w="0"/>
                <a:solidFill>
                  <a:srgbClr val="002060"/>
                </a:solidFill>
              </a:rPr>
              <a:t>Tu connais le sens de ce mot construit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8787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3646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23646" y="2107061"/>
            <a:ext cx="803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Réalimenter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signifie « l’action de prendre des aliments de nouveau ».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39020" y="3332272"/>
            <a:ext cx="2598301" cy="29287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718551" y="3283028"/>
            <a:ext cx="9314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souviens du sens du suffixe « </a:t>
            </a:r>
            <a:r>
              <a:rPr lang="fr-C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 ou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ré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 »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28800" y="4360246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signifie 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de nouveau ».</a:t>
            </a:r>
            <a:endParaRPr lang="fr-CA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85185E-6 L 3.33333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2.22222E-6 L 2.70833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20" grpId="0"/>
      <p:bldP spid="21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5052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322978" y="797668"/>
            <a:ext cx="5252937" cy="56031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32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préfixe et le suffixe sont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petites unités de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sens. Ces ajouts te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permettent de construire les 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mots et de trouver leur sens.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16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1851" y="1561459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RAPPEL</a:t>
            </a:r>
            <a:endParaRPr lang="fr-CA" sz="5400" b="1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7908" y="3386327"/>
            <a:ext cx="1221166" cy="2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11663" y="4572001"/>
            <a:ext cx="2212832" cy="16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8865" y="1078992"/>
            <a:ext cx="7612897" cy="4663203"/>
            <a:chOff x="2368865" y="1078992"/>
            <a:chExt cx="7612897" cy="4663203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8865" y="4118449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078992"/>
              <a:ext cx="6539137" cy="4663203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837771" y="1773005"/>
              <a:ext cx="532526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Ensuite, avec l’aide de Théo, trouve le sens des parties de mots et du mot construit.</a:t>
              </a:r>
            </a:p>
            <a:p>
              <a:r>
                <a:rPr lang="fr-CA" sz="3200" b="1" i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Amuse-toi!</a:t>
              </a:r>
              <a:endParaRPr lang="fr-CA" sz="3200" b="1" i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2361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32467" y="824047"/>
            <a:ext cx="8083389" cy="520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449348" y="1317384"/>
            <a:ext cx="6539137" cy="2396616"/>
            <a:chOff x="3442625" y="1317384"/>
            <a:chExt cx="6539137" cy="2248762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4"/>
              <a:ext cx="6539137" cy="1851989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748871" y="1515744"/>
              <a:ext cx="5325267" cy="2050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sais comme j’aime les noisettes. Tu peux trouver le sens du mot construit « noisetier »?</a:t>
              </a:r>
              <a:endParaRPr lang="fr-CA" sz="2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endParaRPr lang="fr-CA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78137-8605-4F41-ACA0-644F2DF1EB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427571" y="3346507"/>
            <a:ext cx="6539137" cy="2528202"/>
            <a:chOff x="3442625" y="1317384"/>
            <a:chExt cx="6539137" cy="2721046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F2AD3F0-79CA-694B-A6A4-8CA441043567}"/>
                </a:ext>
              </a:extLst>
            </p:cNvPr>
            <p:cNvSpPr/>
            <p:nvPr/>
          </p:nvSpPr>
          <p:spPr>
            <a:xfrm>
              <a:off x="3442625" y="1317384"/>
              <a:ext cx="6539137" cy="2654847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D0989D-0505-6E47-B532-38BD1080DB65}"/>
                </a:ext>
              </a:extLst>
            </p:cNvPr>
            <p:cNvSpPr/>
            <p:nvPr/>
          </p:nvSpPr>
          <p:spPr>
            <a:xfrm>
              <a:off x="3748870" y="1355282"/>
              <a:ext cx="5721643" cy="2683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Je te donne un indice. Le </a:t>
              </a:r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suffixe « -</a:t>
              </a:r>
              <a:r>
                <a:rPr lang="fr-CA" sz="26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ier</a:t>
              </a:r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 »  signifie « un arbre </a:t>
              </a:r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».</a:t>
              </a:r>
            </a:p>
            <a:p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as trouvé?</a:t>
              </a:r>
            </a:p>
            <a:p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Un noisetier est l’arbrisseau dans lequel il y a des noisettes.</a:t>
              </a:r>
            </a:p>
            <a:p>
              <a:r>
                <a:rPr lang="fr-CA" sz="26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C’est mon arbre préféré!</a:t>
              </a:r>
              <a:endParaRPr lang="fr-CA" sz="26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2F180C6-7D1F-BA46-8576-9F7B2DCF65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1EE960D-B5D7-E944-ADAE-B9B9F65886E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21660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291193" y="2082260"/>
            <a:ext cx="893160" cy="943481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279965" y="4580212"/>
            <a:ext cx="893160" cy="943481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66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2290" y="4488211"/>
            <a:ext cx="1700784" cy="62725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13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40701" y="3608961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err="1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re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4" name="Image 13"/>
          <p:cNvPicPr/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37" y="2227469"/>
            <a:ext cx="1669136" cy="369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2637" y="333748"/>
            <a:ext cx="565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Quel est le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5554494" y="934072"/>
            <a:ext cx="6637506" cy="5080269"/>
          </a:xfrm>
          <a:prstGeom prst="rect">
            <a:avLst/>
          </a:prstGeom>
          <a:solidFill>
            <a:srgbClr val="6AC6D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69315" y="1417318"/>
            <a:ext cx="5807863" cy="4037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416780" y="4488211"/>
            <a:ext cx="1540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chant</a:t>
            </a:r>
            <a:endParaRPr lang="fr-CA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475AEFE-F479-EB4F-AB29-99442550257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 rot="20882999">
            <a:off x="7351760" y="3411744"/>
            <a:ext cx="1286968" cy="7224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9E07E88-22CB-0541-AB10-7057C978137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650860" y="3326037"/>
            <a:ext cx="1050215" cy="649555"/>
          </a:xfrm>
          <a:prstGeom prst="rect">
            <a:avLst/>
          </a:prstGeom>
        </p:spPr>
      </p:pic>
      <p:sp>
        <p:nvSpPr>
          <p:cNvPr id="23" name="Pensées 22"/>
          <p:cNvSpPr/>
          <p:nvPr>
            <p:custDataLst>
              <p:tags r:id="rId13"/>
            </p:custDataLst>
          </p:nvPr>
        </p:nvSpPr>
        <p:spPr>
          <a:xfrm>
            <a:off x="2042810" y="1041633"/>
            <a:ext cx="3424136" cy="2244699"/>
          </a:xfrm>
          <a:prstGeom prst="cloudCallout">
            <a:avLst>
              <a:gd name="adj1" fmla="val -57225"/>
              <a:gd name="adj2" fmla="val 492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mot de base est « chant ». </a:t>
            </a:r>
          </a:p>
          <a:p>
            <a:pPr algn="ctr"/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mot construit 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peux-tu former 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avec 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les affixes « </a:t>
            </a:r>
            <a:r>
              <a:rPr lang="fr-CA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- » et « -er 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»?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351760" y="5498474"/>
            <a:ext cx="3562674" cy="51586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rechanter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333748"/>
            <a:ext cx="8467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Tu connais le sens de ce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0" y="1263551"/>
            <a:ext cx="6637506" cy="5080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8057" y="1593030"/>
            <a:ext cx="6318299" cy="43925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862286" y="4827209"/>
            <a:ext cx="16148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chant</a:t>
            </a:r>
            <a:endParaRPr lang="fr-CA" sz="4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475AEFE-F479-EB4F-AB29-99442550257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97266" y="3682855"/>
            <a:ext cx="1286968" cy="7224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9E07E88-22CB-0541-AB10-7057C978137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403143" y="3688137"/>
            <a:ext cx="1050215" cy="64955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315120" y="3190672"/>
            <a:ext cx="2876879" cy="3242798"/>
          </a:xfrm>
          <a:prstGeom prst="rect">
            <a:avLst/>
          </a:prstGeom>
        </p:spPr>
      </p:pic>
      <p:sp>
        <p:nvSpPr>
          <p:cNvPr id="2" name="Pensées 1"/>
          <p:cNvSpPr/>
          <p:nvPr>
            <p:custDataLst>
              <p:tags r:id="rId11"/>
            </p:custDataLst>
          </p:nvPr>
        </p:nvSpPr>
        <p:spPr>
          <a:xfrm>
            <a:off x="6694617" y="1213601"/>
            <a:ext cx="2762656" cy="1391056"/>
          </a:xfrm>
          <a:prstGeom prst="cloudCallout">
            <a:avLst>
              <a:gd name="adj1" fmla="val 55058"/>
              <a:gd name="adj2" fmla="val 11941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préfixe « </a:t>
            </a:r>
            <a:r>
              <a:rPr lang="fr-CA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 » signifie « de nouveau ».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Pensées 23"/>
          <p:cNvSpPr/>
          <p:nvPr>
            <p:custDataLst>
              <p:tags r:id="rId12"/>
            </p:custDataLst>
          </p:nvPr>
        </p:nvSpPr>
        <p:spPr>
          <a:xfrm>
            <a:off x="9659565" y="1593030"/>
            <a:ext cx="2475321" cy="1597642"/>
          </a:xfrm>
          <a:prstGeom prst="cloudCallout">
            <a:avLst>
              <a:gd name="adj1" fmla="val -46996"/>
              <a:gd name="adj2" fmla="val 693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suffixe « -er » signifie « l’action ».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Pensées 25"/>
          <p:cNvSpPr/>
          <p:nvPr>
            <p:custDataLst>
              <p:tags r:id="rId13"/>
            </p:custDataLst>
          </p:nvPr>
        </p:nvSpPr>
        <p:spPr>
          <a:xfrm>
            <a:off x="6652096" y="3073919"/>
            <a:ext cx="2762656" cy="1838549"/>
          </a:xfrm>
          <a:prstGeom prst="cloudCallout">
            <a:avLst>
              <a:gd name="adj1" fmla="val 57874"/>
              <a:gd name="adj2" fmla="val 3149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Rechanter » signifie « l’action de chanter de nouveau ».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36979" y="1434085"/>
            <a:ext cx="4066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Tu essaies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fr-CA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construire un mot avec un préfixe?</a:t>
            </a:r>
            <a:endParaRPr lang="fr-CA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054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1614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11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2290" y="4488211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a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486BC-9220-F545-8B03-85D7F411A5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450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4" name="Image 13"/>
          <p:cNvPicPr/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37" y="2227469"/>
            <a:ext cx="1669136" cy="369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637" y="333748"/>
            <a:ext cx="565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 smtClean="0">
                <a:ln w="0"/>
                <a:solidFill>
                  <a:srgbClr val="002060"/>
                </a:solidFill>
              </a:rPr>
              <a:t>Quel est le mot construit?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5554494" y="934072"/>
            <a:ext cx="6637506" cy="5080269"/>
          </a:xfrm>
          <a:prstGeom prst="rect">
            <a:avLst/>
          </a:prstGeom>
          <a:solidFill>
            <a:srgbClr val="6AC6D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69315" y="1417318"/>
            <a:ext cx="5807863" cy="40377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2436E5-7148-844C-8A69-CC7C72A8E1A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16780" y="4488211"/>
            <a:ext cx="16681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dormir</a:t>
            </a:r>
            <a:endParaRPr lang="fr-CA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ensées 22"/>
          <p:cNvSpPr/>
          <p:nvPr>
            <p:custDataLst>
              <p:tags r:id="rId10"/>
            </p:custDataLst>
          </p:nvPr>
        </p:nvSpPr>
        <p:spPr>
          <a:xfrm>
            <a:off x="2042810" y="1041633"/>
            <a:ext cx="3424136" cy="2244699"/>
          </a:xfrm>
          <a:prstGeom prst="cloudCallout">
            <a:avLst>
              <a:gd name="adj1" fmla="val -57225"/>
              <a:gd name="adj2" fmla="val 492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Utilise 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préfixe </a:t>
            </a:r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</a:rPr>
              <a:t>pour construire le mot. Attention! Il y a des intrus</a:t>
            </a:r>
            <a:r>
              <a:rPr lang="fr-C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à coins arrondis 9">
            <a:extLst>
              <a:ext uri="{FF2B5EF4-FFF2-40B4-BE49-F238E27FC236}">
                <a16:creationId xmlns:a16="http://schemas.microsoft.com/office/drawing/2014/main" id="{0CE8BD4F-57A4-CB4D-A472-621FA4696C2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351760" y="5498474"/>
            <a:ext cx="3562674" cy="515867"/>
          </a:xfrm>
          <a:prstGeom prst="roundRect">
            <a:avLst/>
          </a:prstGeom>
          <a:noFill/>
          <a:ln w="28575" cap="flat" cmpd="sng" algn="ctr">
            <a:solidFill>
              <a:srgbClr val="28235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endormir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342290" y="5248930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in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7">
            <a:extLst>
              <a:ext uri="{FF2B5EF4-FFF2-40B4-BE49-F238E27FC236}">
                <a16:creationId xmlns:a16="http://schemas.microsoft.com/office/drawing/2014/main" id="{1D8989D3-A9BD-E542-A19F-C5191428271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342290" y="3727492"/>
            <a:ext cx="1700784" cy="627257"/>
          </a:xfrm>
          <a:prstGeom prst="round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ln>
                  <a:solidFill>
                    <a:srgbClr val="28235C"/>
                  </a:solidFill>
                </a:ln>
                <a:solidFill>
                  <a:srgbClr val="28235C"/>
                </a:solidFill>
                <a:latin typeface="Comic Sans MS" panose="030F0702030302020204" pitchFamily="66" charset="0"/>
              </a:rPr>
              <a:t>en</a:t>
            </a:r>
            <a:endParaRPr lang="fr-CA" sz="3200" dirty="0">
              <a:ln>
                <a:solidFill>
                  <a:srgbClr val="28235C"/>
                </a:solidFill>
              </a:ln>
              <a:solidFill>
                <a:srgbClr val="28235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3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990" y="184223"/>
            <a:ext cx="8229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dirty="0">
                <a:ln w="0"/>
                <a:solidFill>
                  <a:srgbClr val="002060"/>
                </a:solidFill>
              </a:rPr>
              <a:t>Tu connais le sens de ce mot construit</a:t>
            </a:r>
            <a:endParaRPr lang="fr-CA" sz="40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8787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2107061"/>
            <a:ext cx="8037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Endormir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signifie « Faire dormir ou provoquer le sommeil ».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39020" y="3332272"/>
            <a:ext cx="2598301" cy="29287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718551" y="3283028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 souviens du sens du préfixe « </a:t>
            </a:r>
            <a:r>
              <a:rPr lang="fr-C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en-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20120" y="4078536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signifie 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 dans » </a:t>
            </a:r>
            <a:r>
              <a:rPr lang="fr-C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</a:t>
            </a:r>
            <a:r>
              <a:rPr lang="fr-CA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« l'éloignement ».</a:t>
            </a:r>
            <a:endParaRPr lang="fr-CA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3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1.85185E-6 L 2.5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48148E-6 L -3.1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4" grpId="1"/>
      <p:bldP spid="20" grpId="0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905</Words>
  <Application>Microsoft Office PowerPoint</Application>
  <PresentationFormat>Grand écran</PresentationFormat>
  <Paragraphs>151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ヒラギノ角ゴ ProN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Beaupré-Boivin, Kathy</dc:creator>
  <cp:lastModifiedBy>Évaluateur</cp:lastModifiedBy>
  <cp:revision>63</cp:revision>
  <dcterms:created xsi:type="dcterms:W3CDTF">2021-03-18T19:13:08Z</dcterms:created>
  <dcterms:modified xsi:type="dcterms:W3CDTF">2022-06-07T22:38:47Z</dcterms:modified>
</cp:coreProperties>
</file>