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3" r:id="rId2"/>
  </p:sldMasterIdLst>
  <p:sldIdLst>
    <p:sldId id="317" r:id="rId3"/>
    <p:sldId id="318" r:id="rId4"/>
    <p:sldId id="319" r:id="rId5"/>
    <p:sldId id="270" r:id="rId6"/>
    <p:sldId id="283" r:id="rId7"/>
    <p:sldId id="321" r:id="rId8"/>
    <p:sldId id="351" r:id="rId9"/>
    <p:sldId id="352" r:id="rId10"/>
    <p:sldId id="353" r:id="rId11"/>
    <p:sldId id="354" r:id="rId12"/>
    <p:sldId id="322" r:id="rId13"/>
    <p:sldId id="325" r:id="rId14"/>
    <p:sldId id="344" r:id="rId15"/>
    <p:sldId id="345" r:id="rId16"/>
    <p:sldId id="356" r:id="rId17"/>
    <p:sldId id="357" r:id="rId18"/>
    <p:sldId id="358" r:id="rId19"/>
    <p:sldId id="355" r:id="rId20"/>
    <p:sldId id="328" r:id="rId21"/>
    <p:sldId id="347" r:id="rId22"/>
    <p:sldId id="348" r:id="rId23"/>
    <p:sldId id="360" r:id="rId24"/>
    <p:sldId id="359" r:id="rId25"/>
    <p:sldId id="361" r:id="rId26"/>
    <p:sldId id="362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34" r:id="rId36"/>
    <p:sldId id="320" r:id="rId37"/>
    <p:sldId id="341" r:id="rId38"/>
    <p:sldId id="342" r:id="rId39"/>
    <p:sldId id="363" r:id="rId40"/>
    <p:sldId id="364" r:id="rId41"/>
    <p:sldId id="339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B50"/>
    <a:srgbClr val="27235C"/>
    <a:srgbClr val="9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74E15-F2DA-4445-93E6-DE2E05BAF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F2D6C2-250D-614D-B188-A7E9AFD92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9B81E-9FBC-594E-A5FD-3BFE4110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38BCE2-4DCD-D446-ADF3-9BA49783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0677B5-08C1-5840-AAC8-66080A4B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56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967FE-1332-1141-B95F-0E5AF731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DDBA6-1421-D745-B6D6-B8450F62B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62A1F-4362-F743-8C31-BF3F7723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D6E-A121-C446-A9A9-4A518B7A203F}" type="datetime1">
              <a:rPr lang="fr-CA" smtClean="0"/>
              <a:t>2020-04-07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E4F35-7F48-A544-AEF7-90EBA5E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A93D19-D6D5-8541-B75D-9973CBB0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1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EA507-59C1-9048-B2B2-6F48F736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470169-3E2F-C644-949D-C6FB0B3F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DC838-D77B-D34B-89DA-D60CE068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0EEE-B464-0046-999B-272AABB19050}" type="datetime1">
              <a:rPr lang="fr-CA" smtClean="0"/>
              <a:t>2020-04-07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EBE3B-ABE0-0C49-93BF-8BBA5EE8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905EF-DC0E-754F-B239-A2F15C25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08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C497F-DD70-DB4D-8107-91FB14EC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BF67E-C901-C743-BE64-8F9291359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CA9485-2366-6845-AEC8-3A5DF6F2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DD3232-A1BE-4A4A-853C-0F48A84A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D62F-41C7-3E4F-9725-679325BDF607}" type="datetime1">
              <a:rPr lang="fr-CA" smtClean="0"/>
              <a:t>2020-04-07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39693-9E71-BB49-B7E2-FC95687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E42390-EA45-6C44-8E12-5573C76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4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1C482-DD8E-EA4D-9C47-601F4F8D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D80861-1361-F949-B157-749DA9958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D7D872-3E12-5D47-B827-91852E8A3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61813E-BE28-4A49-8AE0-B1EC4D263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7B66D4-6BAF-D149-ADA4-679F5AFDC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997F83-3393-CC49-B8EF-D9DB1DEC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6BA-EE37-974D-8C57-1A8858980457}" type="datetime1">
              <a:rPr lang="fr-CA" smtClean="0"/>
              <a:t>2020-04-07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5705AE-6907-3645-A827-A37077B4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F90092-74A9-6C48-B42E-70D63401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8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AFDC9-D36E-4343-90F7-0A84A15A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A0B285-AC64-2449-A260-B7E61867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7269-D503-0F45-82F6-EC569520B1A0}" type="datetime1">
              <a:rPr lang="fr-CA" smtClean="0"/>
              <a:t>2020-04-07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5EE5F7-B9EB-5843-AB18-6712745A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E884F9-37CD-4947-B5C9-4E02498E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46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CEA8B9-D959-B74C-9DA3-54E1BE8D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E49883-4250-AD45-8036-14F1F9F4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0773B-0CC9-1D42-AD64-6BCD4052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7678-2E8C-8345-91D0-6D77AC47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B4BC09-65A8-5D4D-9D1D-667F9967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B0366-B7FE-ED49-A740-5F1612E22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B20D45-B6D0-9C41-A1B2-CAF4F24F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F42-8851-8944-904A-52E9F94CDAD2}" type="datetime1">
              <a:rPr lang="fr-CA" smtClean="0"/>
              <a:t>2020-04-07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74DA4F-F9A1-E34E-9FAE-A2CD8896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0B9B32-2624-0847-9EFA-E02623E5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5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CA619-78E8-A64B-BD04-24B473F0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9D167A-AB0C-1641-AD74-0CE454AB0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0A91DD-94EC-AB40-AEFF-5D1433ECA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7B9A1E-6B19-174B-B9D1-9867AD39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DA0-1F0E-C34D-B09E-222DCA10E9DD}" type="datetime1">
              <a:rPr lang="fr-CA" smtClean="0"/>
              <a:t>2020-04-07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A1E8A-13E1-F947-8E31-58375D24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6650B3-1B27-1449-9193-A1AEABE5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69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28E94-3D8D-5948-8C23-51329F52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58E648-943A-B24B-84A0-EF18672C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FEFA2-3246-DF44-B8CF-8372A1F7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8DD-B3BE-0842-BF3E-E6114A3502C8}" type="datetime1">
              <a:rPr lang="fr-CA" smtClean="0"/>
              <a:t>2020-04-07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19E29-7BBE-8948-9F97-4544AAB8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DD3D88-53C1-2143-AACE-EC091CA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938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79CA7-B2B0-D744-BF72-0189C1188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FC349-9D6C-C442-A77E-26E6E16D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45B37-FB17-C24F-A319-33ABDEF2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47E2-ACD4-CC41-8F6B-A348031F3464}" type="datetime1">
              <a:rPr lang="fr-CA" smtClean="0"/>
              <a:t>2020-04-07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5BFA96-E07C-404B-B545-B7A30ED7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A9C92-DA21-C943-A19A-728E61F6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AFED5E-491C-9F43-A8E0-F43E8586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CC5029-160C-D04B-B6C2-C2234BE3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38C8C-6271-1949-AE36-24639F4E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7600-4F67-6246-8A57-55B838E9D55A}" type="datetime1">
              <a:rPr lang="fr-CA" smtClean="0"/>
              <a:t>2020-04-07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5FB22-4B7A-0844-9452-B4CC1766D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D758D-4193-8547-B2EE-EBD8A0175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image" Target="../media/image19.emf"/><Relationship Id="rId2" Type="http://schemas.openxmlformats.org/officeDocument/2006/relationships/tags" Target="../tags/tag83.xml"/><Relationship Id="rId16" Type="http://schemas.openxmlformats.org/officeDocument/2006/relationships/image" Target="../media/image11.jpe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image" Target="../media/image12.png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17.emf"/><Relationship Id="rId4" Type="http://schemas.openxmlformats.org/officeDocument/2006/relationships/tags" Target="../tags/tag98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12.png"/><Relationship Id="rId4" Type="http://schemas.openxmlformats.org/officeDocument/2006/relationships/tags" Target="../tags/tag105.xm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11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19.emf"/><Relationship Id="rId2" Type="http://schemas.openxmlformats.org/officeDocument/2006/relationships/tags" Target="../tags/tag122.xml"/><Relationship Id="rId16" Type="http://schemas.openxmlformats.org/officeDocument/2006/relationships/image" Target="../media/image11.jpe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image" Target="../media/image12.png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19.emf"/><Relationship Id="rId2" Type="http://schemas.openxmlformats.org/officeDocument/2006/relationships/tags" Target="../tags/tag135.xml"/><Relationship Id="rId16" Type="http://schemas.openxmlformats.org/officeDocument/2006/relationships/image" Target="../media/image11.jpe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image" Target="../media/image12.png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image" Target="../media/image19.emf"/><Relationship Id="rId2" Type="http://schemas.openxmlformats.org/officeDocument/2006/relationships/tags" Target="../tags/tag148.xml"/><Relationship Id="rId16" Type="http://schemas.openxmlformats.org/officeDocument/2006/relationships/image" Target="../media/image11.jpe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image" Target="../media/image12.png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image" Target="../media/image19.emf"/><Relationship Id="rId2" Type="http://schemas.openxmlformats.org/officeDocument/2006/relationships/tags" Target="../tags/tag161.xml"/><Relationship Id="rId16" Type="http://schemas.openxmlformats.org/officeDocument/2006/relationships/image" Target="../media/image11.jpe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image" Target="../media/image12.png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10" Type="http://schemas.openxmlformats.org/officeDocument/2006/relationships/image" Target="../media/image12.png"/><Relationship Id="rId4" Type="http://schemas.openxmlformats.org/officeDocument/2006/relationships/tags" Target="../tags/tag176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4.sv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2.png"/><Relationship Id="rId5" Type="http://schemas.openxmlformats.org/officeDocument/2006/relationships/tags" Target="../tags/tag12.xml"/><Relationship Id="rId10" Type="http://schemas.openxmlformats.org/officeDocument/2006/relationships/image" Target="../media/image11.jpe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82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88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image" Target="../media/image19.emf"/><Relationship Id="rId2" Type="http://schemas.openxmlformats.org/officeDocument/2006/relationships/tags" Target="../tags/tag193.xml"/><Relationship Id="rId16" Type="http://schemas.openxmlformats.org/officeDocument/2006/relationships/image" Target="../media/image11.jpe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image" Target="../media/image12.png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image" Target="../media/image19.emf"/><Relationship Id="rId2" Type="http://schemas.openxmlformats.org/officeDocument/2006/relationships/tags" Target="../tags/tag206.xml"/><Relationship Id="rId16" Type="http://schemas.openxmlformats.org/officeDocument/2006/relationships/image" Target="../media/image11.jpe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image" Target="../media/image12.png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image" Target="../media/image19.emf"/><Relationship Id="rId2" Type="http://schemas.openxmlformats.org/officeDocument/2006/relationships/tags" Target="../tags/tag219.xml"/><Relationship Id="rId16" Type="http://schemas.openxmlformats.org/officeDocument/2006/relationships/image" Target="../media/image11.jpe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5" Type="http://schemas.openxmlformats.org/officeDocument/2006/relationships/image" Target="../media/image12.png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image" Target="../media/image19.emf"/><Relationship Id="rId2" Type="http://schemas.openxmlformats.org/officeDocument/2006/relationships/tags" Target="../tags/tag232.xml"/><Relationship Id="rId16" Type="http://schemas.openxmlformats.org/officeDocument/2006/relationships/image" Target="../media/image11.jpe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5" Type="http://schemas.openxmlformats.org/officeDocument/2006/relationships/tags" Target="../tags/tag235.xml"/><Relationship Id="rId15" Type="http://schemas.openxmlformats.org/officeDocument/2006/relationships/image" Target="../media/image12.png"/><Relationship Id="rId10" Type="http://schemas.openxmlformats.org/officeDocument/2006/relationships/tags" Target="../tags/tag240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10" Type="http://schemas.openxmlformats.org/officeDocument/2006/relationships/image" Target="../media/image12.png"/><Relationship Id="rId4" Type="http://schemas.openxmlformats.org/officeDocument/2006/relationships/tags" Target="../tags/tag247.xml"/><Relationship Id="rId9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53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59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2" Type="http://schemas.openxmlformats.org/officeDocument/2006/relationships/tags" Target="../tags/tag264.xml"/><Relationship Id="rId16" Type="http://schemas.openxmlformats.org/officeDocument/2006/relationships/image" Target="../media/image20.emf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5" Type="http://schemas.openxmlformats.org/officeDocument/2006/relationships/tags" Target="../tags/tag267.xml"/><Relationship Id="rId15" Type="http://schemas.openxmlformats.org/officeDocument/2006/relationships/image" Target="../media/image11.jpeg"/><Relationship Id="rId10" Type="http://schemas.openxmlformats.org/officeDocument/2006/relationships/tags" Target="../tags/tag272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jpeg"/><Relationship Id="rId5" Type="http://schemas.openxmlformats.org/officeDocument/2006/relationships/tags" Target="../tags/tag20.xml"/><Relationship Id="rId10" Type="http://schemas.openxmlformats.org/officeDocument/2006/relationships/image" Target="../media/image15.png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2" Type="http://schemas.openxmlformats.org/officeDocument/2006/relationships/tags" Target="../tags/tag276.xml"/><Relationship Id="rId16" Type="http://schemas.openxmlformats.org/officeDocument/2006/relationships/image" Target="../media/image20.emf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5" Type="http://schemas.openxmlformats.org/officeDocument/2006/relationships/image" Target="../media/image11.jpeg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2" Type="http://schemas.openxmlformats.org/officeDocument/2006/relationships/tags" Target="../tags/tag288.xml"/><Relationship Id="rId16" Type="http://schemas.openxmlformats.org/officeDocument/2006/relationships/image" Target="../media/image20.emf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5" Type="http://schemas.openxmlformats.org/officeDocument/2006/relationships/tags" Target="../tags/tag291.xml"/><Relationship Id="rId15" Type="http://schemas.openxmlformats.org/officeDocument/2006/relationships/image" Target="../media/image11.jpeg"/><Relationship Id="rId10" Type="http://schemas.openxmlformats.org/officeDocument/2006/relationships/tags" Target="../tags/tag296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2" Type="http://schemas.openxmlformats.org/officeDocument/2006/relationships/tags" Target="../tags/tag300.xml"/><Relationship Id="rId16" Type="http://schemas.openxmlformats.org/officeDocument/2006/relationships/image" Target="../media/image20.emf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5" Type="http://schemas.openxmlformats.org/officeDocument/2006/relationships/tags" Target="../tags/tag303.xml"/><Relationship Id="rId15" Type="http://schemas.openxmlformats.org/officeDocument/2006/relationships/image" Target="../media/image11.jpeg"/><Relationship Id="rId10" Type="http://schemas.openxmlformats.org/officeDocument/2006/relationships/tags" Target="../tags/tag308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10" Type="http://schemas.openxmlformats.org/officeDocument/2006/relationships/image" Target="../media/image17.emf"/><Relationship Id="rId4" Type="http://schemas.openxmlformats.org/officeDocument/2006/relationships/tags" Target="../tags/tag314.xml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image" Target="../media/image12.png"/><Relationship Id="rId4" Type="http://schemas.openxmlformats.org/officeDocument/2006/relationships/tags" Target="../tags/tag321.xml"/><Relationship Id="rId9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image" Target="../media/image12.png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image" Target="../media/image22.svg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image" Target="../media/image21.png"/><Relationship Id="rId5" Type="http://schemas.openxmlformats.org/officeDocument/2006/relationships/tags" Target="../tags/tag329.xml"/><Relationship Id="rId10" Type="http://schemas.openxmlformats.org/officeDocument/2006/relationships/image" Target="../media/image11.jpeg"/><Relationship Id="rId4" Type="http://schemas.openxmlformats.org/officeDocument/2006/relationships/tags" Target="../tags/tag328.xml"/><Relationship Id="rId9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image" Target="../media/image23.emf"/><Relationship Id="rId5" Type="http://schemas.openxmlformats.org/officeDocument/2006/relationships/tags" Target="../tags/tag337.xml"/><Relationship Id="rId10" Type="http://schemas.openxmlformats.org/officeDocument/2006/relationships/image" Target="../media/image18.png"/><Relationship Id="rId4" Type="http://schemas.openxmlformats.org/officeDocument/2006/relationships/tags" Target="../tags/tag336.xml"/><Relationship Id="rId9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image" Target="../media/image23.emf"/><Relationship Id="rId5" Type="http://schemas.openxmlformats.org/officeDocument/2006/relationships/tags" Target="../tags/tag345.xml"/><Relationship Id="rId10" Type="http://schemas.openxmlformats.org/officeDocument/2006/relationships/image" Target="../media/image18.png"/><Relationship Id="rId4" Type="http://schemas.openxmlformats.org/officeDocument/2006/relationships/tags" Target="../tags/tag344.xml"/><Relationship Id="rId9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image" Target="../media/image23.emf"/><Relationship Id="rId5" Type="http://schemas.openxmlformats.org/officeDocument/2006/relationships/tags" Target="../tags/tag353.xml"/><Relationship Id="rId10" Type="http://schemas.openxmlformats.org/officeDocument/2006/relationships/image" Target="../media/image18.png"/><Relationship Id="rId4" Type="http://schemas.openxmlformats.org/officeDocument/2006/relationships/tags" Target="../tags/tag352.xml"/><Relationship Id="rId9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image" Target="../media/image24.png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12" Type="http://schemas.openxmlformats.org/officeDocument/2006/relationships/image" Target="../media/image23.emf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image" Target="../media/image18.png"/><Relationship Id="rId5" Type="http://schemas.openxmlformats.org/officeDocument/2006/relationships/tags" Target="../tags/tag361.xml"/><Relationship Id="rId10" Type="http://schemas.openxmlformats.org/officeDocument/2006/relationships/slideLayout" Target="../slideLayouts/slideLayout30.xml"/><Relationship Id="rId4" Type="http://schemas.openxmlformats.org/officeDocument/2006/relationships/tags" Target="../tags/tag360.xml"/><Relationship Id="rId9" Type="http://schemas.openxmlformats.org/officeDocument/2006/relationships/tags" Target="../tags/tag36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17.emf"/><Relationship Id="rId4" Type="http://schemas.openxmlformats.org/officeDocument/2006/relationships/tags" Target="../tags/tag27.xml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10" Type="http://schemas.openxmlformats.org/officeDocument/2006/relationships/image" Target="../media/image17.emf"/><Relationship Id="rId4" Type="http://schemas.openxmlformats.org/officeDocument/2006/relationships/tags" Target="../tags/tag369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19.emf"/><Relationship Id="rId2" Type="http://schemas.openxmlformats.org/officeDocument/2006/relationships/tags" Target="../tags/tag44.xml"/><Relationship Id="rId16" Type="http://schemas.openxmlformats.org/officeDocument/2006/relationships/image" Target="../media/image11.jpe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12.pn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image" Target="../media/image19.emf"/><Relationship Id="rId2" Type="http://schemas.openxmlformats.org/officeDocument/2006/relationships/tags" Target="../tags/tag57.xml"/><Relationship Id="rId16" Type="http://schemas.openxmlformats.org/officeDocument/2006/relationships/image" Target="../media/image11.jpe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image" Target="../media/image12.png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19.emf"/><Relationship Id="rId2" Type="http://schemas.openxmlformats.org/officeDocument/2006/relationships/tags" Target="../tags/tag70.xml"/><Relationship Id="rId16" Type="http://schemas.openxmlformats.org/officeDocument/2006/relationships/image" Target="../media/image11.jpe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image" Target="../media/image12.png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59992" y="4466951"/>
            <a:ext cx="3272050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Trouve la lettre muette</a:t>
            </a:r>
            <a:endParaRPr lang="fr-CA" sz="2600" b="0" cap="none" spc="0" dirty="0">
              <a:ln w="0"/>
              <a:solidFill>
                <a:srgbClr val="2723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051740-A93C-DB48-9FFB-35EDA94696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3852" y="313035"/>
            <a:ext cx="2317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fr-CA" sz="5400" b="0" cap="none" spc="0" baseline="3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fr-CA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cycle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9864" y="1236365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9864" y="2171983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40680" y="1236365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40680" y="2181127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83613" y="2184561"/>
            <a:ext cx="447430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fron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al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préfron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002060"/>
                </a:solidFill>
                <a:latin typeface="Comic Sans MS" panose="030F0702030302020204" pitchFamily="66" charset="0"/>
              </a:rPr>
              <a:t>al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28042" y="1831268"/>
            <a:ext cx="195277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fron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1626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ou la lettre muette peut être trouvé en cherchant les mots de la même famille que le mot de base.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1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482806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8903" y="3584715"/>
            <a:ext cx="925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67582" y="2495829"/>
            <a:ext cx="12715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épais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70867" y="3584715"/>
            <a:ext cx="1042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914454" y="2524544"/>
            <a:ext cx="1115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105379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6498" y="3584715"/>
            <a:ext cx="930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do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s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65175" y="2495829"/>
            <a:ext cx="1276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épai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s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68462" y="3588030"/>
            <a:ext cx="1047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boi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s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912049" y="2524544"/>
            <a:ext cx="1120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troi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s</a:t>
            </a:r>
            <a:endParaRPr lang="fr-CA" sz="4000" u="sng" dirty="0">
              <a:ln w="0"/>
              <a:solidFill>
                <a:srgbClr val="A4CB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37298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95475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39292" y="1788651"/>
            <a:ext cx="3962944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do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sier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do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sard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do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seret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548643" y="1831268"/>
            <a:ext cx="131157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do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466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46317" y="1732920"/>
            <a:ext cx="4148893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épai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épai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seur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épai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sir</a:t>
            </a:r>
          </a:p>
          <a:p>
            <a:pPr marL="857250" indent="-857250">
              <a:buFont typeface="Wingdings" pitchFamily="2" charset="2"/>
              <a:buChar char="ü"/>
            </a:pP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80140" y="1831268"/>
            <a:ext cx="184858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épai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9969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22743" y="2300627"/>
            <a:ext cx="3687228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boi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boi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erie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447653" y="1831268"/>
            <a:ext cx="15135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boi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36985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399853" y="2338270"/>
            <a:ext cx="518443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troi</a:t>
            </a:r>
            <a:r>
              <a:rPr lang="fr-CA" sz="48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ième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troi</a:t>
            </a:r>
            <a:r>
              <a:rPr lang="fr-CA" sz="48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ièmement</a:t>
            </a:r>
          </a:p>
          <a:p>
            <a:pPr marL="857250" indent="-857250">
              <a:buFont typeface="Wingdings" pitchFamily="2" charset="2"/>
              <a:buChar char="ü"/>
            </a:pPr>
            <a:endParaRPr lang="fr-CA" sz="48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30271" y="1779897"/>
            <a:ext cx="176522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troi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546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25936" y="2389348"/>
            <a:ext cx="37401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Allons trouver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une autre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lettre muette.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42634" y="2130192"/>
            <a:ext cx="45993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Tu veux jouer </a:t>
            </a:r>
          </a:p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avec moi?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60425" y="3689784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8165" y="3584715"/>
            <a:ext cx="1166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19967" y="2495829"/>
            <a:ext cx="1166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71857" y="3584715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741363" y="2524544"/>
            <a:ext cx="14619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4171603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1463" y="3584715"/>
            <a:ext cx="1180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nor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d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13263" y="2495829"/>
            <a:ext cx="1180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bor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d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68651" y="3588030"/>
            <a:ext cx="846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ni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d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734662" y="2524544"/>
            <a:ext cx="1475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retar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d</a:t>
            </a:r>
            <a:endParaRPr lang="fr-CA" sz="4000" u="sng" dirty="0">
              <a:ln w="0"/>
              <a:solidFill>
                <a:srgbClr val="A4CB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19817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3016608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64487" y="2228451"/>
            <a:ext cx="385874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nor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ique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nor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et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366701" y="1831268"/>
            <a:ext cx="167546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nor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17281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772606" y="2227526"/>
            <a:ext cx="386676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bor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ure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rebor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50309" y="1779897"/>
            <a:ext cx="172515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bor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773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22743" y="2184561"/>
            <a:ext cx="365837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ni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ifier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ni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ation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622382" y="1831268"/>
            <a:ext cx="116410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ni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7064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354505" y="2379770"/>
            <a:ext cx="519405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retar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retar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ataire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27668" y="1831268"/>
            <a:ext cx="235352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retar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22599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25375" y="2389348"/>
            <a:ext cx="434125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Tu peux trouver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une autre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lettre muette?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59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998" y="3584715"/>
            <a:ext cx="10390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46367" y="2495829"/>
            <a:ext cx="17139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curieux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91520" y="3584715"/>
            <a:ext cx="12009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deux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63833" y="2524544"/>
            <a:ext cx="1217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3926257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05582" y="3584715"/>
            <a:ext cx="1051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pai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x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39950" y="2495829"/>
            <a:ext cx="1726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curieu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x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85106" y="3588030"/>
            <a:ext cx="1213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deu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x</a:t>
            </a:r>
            <a:endParaRPr lang="fr-CA" sz="4000" dirty="0">
              <a:ln w="0"/>
              <a:solidFill>
                <a:srgbClr val="A4CB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57418" y="2524544"/>
            <a:ext cx="1229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dou</a:t>
            </a:r>
            <a:r>
              <a:rPr lang="fr-CA" sz="4000" b="1" u="sng" dirty="0">
                <a:ln w="0"/>
                <a:solidFill>
                  <a:srgbClr val="A4CB50"/>
                </a:solidFill>
              </a:rPr>
              <a:t>x</a:t>
            </a:r>
            <a:endParaRPr lang="fr-CA" sz="4000" u="sng" dirty="0">
              <a:ln w="0"/>
              <a:solidFill>
                <a:srgbClr val="A4CB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19817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3235972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64487" y="2228451"/>
            <a:ext cx="396454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paisible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pacifiste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436432" y="1831268"/>
            <a:ext cx="153599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pai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3749" y="132180"/>
            <a:ext cx="1539734" cy="145953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31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627005" y="2303344"/>
            <a:ext cx="49487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Observe les mots.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Trouve la lettre muette. 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772606" y="2227526"/>
            <a:ext cx="387798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curieuse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incurieu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03072" y="1779897"/>
            <a:ext cx="261962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curieu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3749" y="132180"/>
            <a:ext cx="1539734" cy="145953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761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22743" y="2184561"/>
            <a:ext cx="425949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deu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ième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deu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io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320217" y="1831268"/>
            <a:ext cx="176843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deu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3749" y="132180"/>
            <a:ext cx="1539734" cy="145953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44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87458" y="2249257"/>
            <a:ext cx="345960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douce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adoucir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5F62AE-6918-8541-93CC-FC4868AE795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CB72A-7374-1340-9E46-DCBBBC4BA5D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3C375-5D1C-FB4D-B09C-90682E643C1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328231" y="1831268"/>
            <a:ext cx="175240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dou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0540D-B7A6-2845-B479-2E9B895FD39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3749" y="132180"/>
            <a:ext cx="1539734" cy="1459531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10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18888" y="1107718"/>
            <a:ext cx="7027163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as remarqué ce qui se produit avec le 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« x »?</a:t>
            </a: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Dans la plupart</a:t>
            </a: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des mots, la lettre</a:t>
            </a: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« x » se transforme.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914" y="3514343"/>
            <a:ext cx="1088137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360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07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22781" y="2527333"/>
            <a:ext cx="454643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u="sng" dirty="0">
                <a:solidFill>
                  <a:srgbClr val="27235C"/>
                </a:solidFill>
                <a:latin typeface="Comic Sans MS" panose="030F0702030302020204" pitchFamily="66" charset="0"/>
              </a:rPr>
              <a:t>ATTENTION !</a:t>
            </a:r>
          </a:p>
          <a:p>
            <a:pPr algn="ctr"/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Il y a des intrus.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que 2" descr="Avertissement">
            <a:extLst>
              <a:ext uri="{FF2B5EF4-FFF2-40B4-BE49-F238E27FC236}">
                <a16:creationId xmlns:a16="http://schemas.microsoft.com/office/drawing/2014/main" id="{9759D615-6FD2-154E-9262-574CC70B6C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74478" y="1210327"/>
            <a:ext cx="914400" cy="914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C03817-432C-5642-9A4F-0332D00767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FAFA342-BCB9-D147-8693-BC2E191D2E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DEB29-C685-2249-A51C-D2757105893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6CF58-D395-0141-A34C-5620C4844B80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5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296692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83059" y="14739"/>
            <a:ext cx="98112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Maintenant que tu sais que certains mots de base ont des </a:t>
            </a:r>
            <a:r>
              <a:rPr lang="fr-CA" sz="2500" dirty="0">
                <a:solidFill>
                  <a:srgbClr val="A4CB50"/>
                </a:solidFill>
                <a:latin typeface="Comic Sans MS" panose="030F0702030302020204" pitchFamily="66" charset="0"/>
              </a:rPr>
              <a:t>lettres muettes</a:t>
            </a:r>
            <a:r>
              <a:rPr lang="fr-CA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, essaie de trouver comment écrire </a:t>
            </a:r>
          </a:p>
          <a:p>
            <a:pPr algn="ctr"/>
            <a:r>
              <a:rPr lang="fr-CA" sz="25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la finale des mots de base à l’aide de ces mots construits</a:t>
            </a:r>
            <a:r>
              <a:rPr lang="fr-CA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68212" y="2495829"/>
            <a:ext cx="2070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bleuetier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93906" y="3588030"/>
            <a:ext cx="1596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abriter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187234" y="2524544"/>
            <a:ext cx="2570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mauvaiseté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98835" y="3584715"/>
            <a:ext cx="15552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choisir</a:t>
            </a:r>
          </a:p>
        </p:txBody>
      </p:sp>
    </p:spTree>
    <p:extLst>
      <p:ext uri="{BB962C8B-B14F-4D97-AF65-F5344CB8AC3E}">
        <p14:creationId xmlns:p14="http://schemas.microsoft.com/office/powerpoint/2010/main" val="312124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0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67870" y="311429"/>
            <a:ext cx="9811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Tu as trouvé l’orthographe des mots de base?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43927" y="2495829"/>
            <a:ext cx="1518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bleuet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994110" y="3588030"/>
            <a:ext cx="9957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abri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523737" y="2524544"/>
            <a:ext cx="1897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mauvais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5891" y="3584715"/>
            <a:ext cx="1281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choix</a:t>
            </a:r>
          </a:p>
        </p:txBody>
      </p:sp>
    </p:spTree>
    <p:extLst>
      <p:ext uri="{BB962C8B-B14F-4D97-AF65-F5344CB8AC3E}">
        <p14:creationId xmlns:p14="http://schemas.microsoft.com/office/powerpoint/2010/main" val="1256521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0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67870" y="311429"/>
            <a:ext cx="9811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Tu as trouvé l’orthographe des mots de base?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43927" y="2495829"/>
            <a:ext cx="1518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bleue</a:t>
            </a:r>
            <a:r>
              <a:rPr lang="fr-CA" sz="4000" u="sng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994110" y="3588030"/>
            <a:ext cx="9957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abri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523737" y="2524544"/>
            <a:ext cx="1897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mauvai</a:t>
            </a:r>
            <a:r>
              <a:rPr lang="fr-CA" sz="4000" u="sng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5891" y="3584715"/>
            <a:ext cx="1281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</a:t>
            </a:r>
            <a:r>
              <a:rPr lang="fr-CA" sz="4000" u="sng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0469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165" y="358471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09308" y="-12889"/>
            <a:ext cx="9811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Tu as trouvé l’intrus?</a:t>
            </a:r>
          </a:p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Parfois, tu dois « photographier » le mot de base </a:t>
            </a:r>
          </a:p>
          <a:p>
            <a:pPr algn="ctr"/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pour te rappeler la façon dont il s’écrit.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B299768-EA8F-5C42-8E02-BD8ED6F5E3C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035020" y="2368397"/>
            <a:ext cx="4890439" cy="33610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43927" y="2495829"/>
            <a:ext cx="1518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bleue</a:t>
            </a:r>
            <a:r>
              <a:rPr lang="fr-CA" sz="4000" u="sng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994110" y="3588030"/>
            <a:ext cx="9957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abri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523737" y="2524544"/>
            <a:ext cx="1897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mauvai</a:t>
            </a:r>
            <a:r>
              <a:rPr lang="fr-CA" sz="4000" u="sng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35891" y="3584715"/>
            <a:ext cx="1281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</a:t>
            </a:r>
            <a:r>
              <a:rPr lang="fr-CA" sz="4000" u="sng" dirty="0">
                <a:ln w="0"/>
                <a:solidFill>
                  <a:srgbClr val="A4CB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8698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1040126"/>
            <a:ext cx="6711697" cy="472367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Tu sais, comme j’aime jouer des tours? </a:t>
            </a:r>
          </a:p>
          <a:p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Les mots aussi sont de petits ratoureux! </a:t>
            </a:r>
          </a:p>
          <a:p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Parfois, le mot de base a une lettre que tu ne prononces pas. Elle s’appelle « </a:t>
            </a:r>
            <a:r>
              <a:rPr lang="fr-CA" sz="29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 ». </a:t>
            </a:r>
          </a:p>
          <a:p>
            <a:endParaRPr lang="fr-CA" sz="29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Moi, je préfère dire </a:t>
            </a:r>
          </a:p>
          <a:p>
            <a:pPr algn="ctr"/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2900" dirty="0">
                <a:solidFill>
                  <a:srgbClr val="A4CB50"/>
                </a:solidFill>
                <a:latin typeface="Comic Sans MS" panose="030F0702030302020204" pitchFamily="66" charset="0"/>
              </a:rPr>
              <a:t>lettre muette </a:t>
            </a:r>
            <a:r>
              <a:rPr lang="fr-CA" sz="2900" dirty="0">
                <a:solidFill>
                  <a:srgbClr val="002060"/>
                </a:solidFill>
                <a:latin typeface="Comic Sans MS" panose="030F0702030302020204" pitchFamily="66" charset="0"/>
              </a:rPr>
              <a:t>».  </a:t>
            </a:r>
          </a:p>
          <a:p>
            <a:endParaRPr lang="fr-CA" sz="29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9E948-50D0-3D42-BDDA-A58A897321A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6281" y="3825240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401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N’oublie pas que tu peux utiliser les mots construits de la même famille que le mot de base pour trouver le 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morphographe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ou la lettre muette.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77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5905" y="3584715"/>
            <a:ext cx="1531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26854" y="2495829"/>
            <a:ext cx="9529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82513" y="3584715"/>
            <a:ext cx="14189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début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62323" y="2524544"/>
            <a:ext cx="12200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867" y="448491"/>
            <a:ext cx="78742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la lettre muette dans ces mots?</a:t>
            </a:r>
          </a:p>
        </p:txBody>
      </p:sp>
    </p:spTree>
    <p:extLst>
      <p:ext uri="{BB962C8B-B14F-4D97-AF65-F5344CB8AC3E}">
        <p14:creationId xmlns:p14="http://schemas.microsoft.com/office/powerpoint/2010/main" val="170936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9144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0326" y="3584715"/>
            <a:ext cx="1542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argen</a:t>
            </a:r>
            <a:r>
              <a:rPr lang="fr-CA" sz="4000" b="1" u="sng" dirty="0">
                <a:ln w="0"/>
                <a:solidFill>
                  <a:srgbClr val="92D050"/>
                </a:solidFill>
              </a:rPr>
              <a:t>t</a:t>
            </a:r>
            <a:endParaRPr lang="fr-CA" sz="4000" dirty="0">
              <a:ln w="0"/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23646" y="2495829"/>
            <a:ext cx="959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for</a:t>
            </a:r>
            <a:r>
              <a:rPr lang="fr-CA" sz="4000" b="1" u="sng" dirty="0">
                <a:ln w="0"/>
                <a:solidFill>
                  <a:srgbClr val="92D050"/>
                </a:solidFill>
              </a:rPr>
              <a:t>t</a:t>
            </a:r>
            <a:endParaRPr lang="fr-CA" sz="4000" dirty="0">
              <a:ln w="0"/>
              <a:solidFill>
                <a:srgbClr val="92D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79309" y="3588030"/>
            <a:ext cx="14253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débu</a:t>
            </a:r>
            <a:r>
              <a:rPr lang="fr-CA" sz="4000" b="1" u="sng" dirty="0">
                <a:ln w="0"/>
                <a:solidFill>
                  <a:srgbClr val="92D050"/>
                </a:solidFill>
              </a:rPr>
              <a:t>t</a:t>
            </a:r>
            <a:endParaRPr lang="fr-CA" sz="4000" dirty="0">
              <a:ln w="0"/>
              <a:solidFill>
                <a:srgbClr val="92D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56745" y="2524544"/>
            <a:ext cx="12311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fron</a:t>
            </a:r>
            <a:r>
              <a:rPr lang="fr-CA" sz="4000" b="1" u="sng" dirty="0">
                <a:ln w="0"/>
                <a:solidFill>
                  <a:srgbClr val="92D050"/>
                </a:solidFill>
              </a:rPr>
              <a:t>t</a:t>
            </a:r>
            <a:endParaRPr lang="fr-CA" sz="4000" u="sng" dirty="0">
              <a:ln w="0"/>
              <a:solidFill>
                <a:srgbClr val="92D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-9144" y="25299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La lettre « </a:t>
            </a:r>
            <a:r>
              <a:rPr lang="fr-CA" sz="30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Tu peux trouver un mot de même famille pour chacun des mots?</a:t>
            </a:r>
          </a:p>
        </p:txBody>
      </p:sp>
    </p:spTree>
    <p:extLst>
      <p:ext uri="{BB962C8B-B14F-4D97-AF65-F5344CB8AC3E}">
        <p14:creationId xmlns:p14="http://schemas.microsoft.com/office/powerpoint/2010/main" val="13570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670315" y="2184561"/>
            <a:ext cx="451918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argen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002060"/>
                </a:solidFill>
                <a:latin typeface="Comic Sans MS" panose="030F0702030302020204" pitchFamily="66" charset="0"/>
              </a:rPr>
              <a:t>é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argen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erie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10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89720" y="199678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40129" y="1779897"/>
            <a:ext cx="234551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argen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162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05419" y="1796304"/>
            <a:ext cx="447109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for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for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ement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extrafor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marL="857250" indent="-857250">
              <a:buFont typeface="Wingdings" pitchFamily="2" charset="2"/>
              <a:buChar char="ü"/>
            </a:pPr>
            <a:endParaRPr lang="fr-CA" sz="55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43A13-8699-504F-8B2A-43AD193075C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412387" y="1831268"/>
            <a:ext cx="158408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for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39435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90537" y="614191"/>
            <a:ext cx="5526111" cy="5526111"/>
          </a:xfrm>
          <a:prstGeom prst="ellipse">
            <a:avLst/>
          </a:prstGeom>
          <a:solidFill>
            <a:srgbClr val="27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DB09D9-3675-104B-9E2E-8823F97629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7865" y="717698"/>
            <a:ext cx="5267333" cy="52673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6173" y="2184561"/>
            <a:ext cx="402866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débu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débu</a:t>
            </a:r>
            <a:r>
              <a:rPr lang="fr-CA" sz="5500" dirty="0">
                <a:solidFill>
                  <a:srgbClr val="92D050"/>
                </a:solidFill>
                <a:latin typeface="Comic Sans MS" panose="030F0702030302020204" pitchFamily="66" charset="0"/>
              </a:rPr>
              <a:t>t</a:t>
            </a:r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ant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7501619" y="4698347"/>
            <a:ext cx="838290" cy="806706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B0CF2-4FC7-4B4B-B6FF-9060DE9C649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7870" y="168923"/>
            <a:ext cx="1535613" cy="1443134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8CCD4-D785-C842-90C9-ADC9395DAC6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8099" y="1591711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F2D75-A4AC-CD46-A092-42DCC12367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6782" y="1889662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361A-8322-9040-A68F-15641D585D1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53501" y="1831268"/>
            <a:ext cx="210185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débu</a:t>
            </a:r>
            <a:r>
              <a:rPr lang="fr-CA" sz="5500" dirty="0">
                <a:solidFill>
                  <a:srgbClr val="A4CB5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003EE-EE6B-7248-A6E7-FE6CDB3C9C9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-215758" y="409480"/>
            <a:ext cx="656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construits de la même famille que j’ai trouvés.</a:t>
            </a:r>
          </a:p>
        </p:txBody>
      </p:sp>
    </p:spTree>
    <p:extLst>
      <p:ext uri="{BB962C8B-B14F-4D97-AF65-F5344CB8AC3E}">
        <p14:creationId xmlns:p14="http://schemas.microsoft.com/office/powerpoint/2010/main" val="14974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27A65EEE-37B2-E748-8C42-DE56053D9870}" vid="{E6A6956F-A410-644D-A34E-97A75552F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750</Words>
  <Application>Microsoft Macintosh PowerPoint</Application>
  <PresentationFormat>Grand écran</PresentationFormat>
  <Paragraphs>207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Gill Sans</vt:lpstr>
      <vt:lpstr>Wingdings</vt:lpstr>
      <vt:lpstr>morneau</vt:lpstr>
      <vt:lpstr>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kathy beaupre boivin</cp:lastModifiedBy>
  <cp:revision>122</cp:revision>
  <dcterms:created xsi:type="dcterms:W3CDTF">2018-02-13T21:23:20Z</dcterms:created>
  <dcterms:modified xsi:type="dcterms:W3CDTF">2020-04-08T00:41:12Z</dcterms:modified>
</cp:coreProperties>
</file>