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</p:sldMasterIdLst>
  <p:sldIdLst>
    <p:sldId id="317" r:id="rId3"/>
    <p:sldId id="318" r:id="rId4"/>
    <p:sldId id="319" r:id="rId5"/>
    <p:sldId id="351" r:id="rId6"/>
    <p:sldId id="352" r:id="rId7"/>
    <p:sldId id="386" r:id="rId8"/>
    <p:sldId id="379" r:id="rId9"/>
    <p:sldId id="325" r:id="rId10"/>
    <p:sldId id="388" r:id="rId11"/>
    <p:sldId id="389" r:id="rId12"/>
    <p:sldId id="390" r:id="rId13"/>
    <p:sldId id="322" r:id="rId14"/>
    <p:sldId id="387" r:id="rId15"/>
    <p:sldId id="391" r:id="rId16"/>
    <p:sldId id="392" r:id="rId17"/>
    <p:sldId id="393" r:id="rId18"/>
    <p:sldId id="328" r:id="rId19"/>
    <p:sldId id="394" r:id="rId20"/>
    <p:sldId id="395" r:id="rId21"/>
    <p:sldId id="396" r:id="rId22"/>
    <p:sldId id="334" r:id="rId23"/>
    <p:sldId id="397" r:id="rId24"/>
    <p:sldId id="398" r:id="rId25"/>
    <p:sldId id="399" r:id="rId26"/>
    <p:sldId id="385" r:id="rId27"/>
    <p:sldId id="400" r:id="rId28"/>
    <p:sldId id="401" r:id="rId29"/>
    <p:sldId id="402" r:id="rId30"/>
    <p:sldId id="339" r:id="rId31"/>
    <p:sldId id="403" r:id="rId3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35C"/>
    <a:srgbClr val="9BD5E8"/>
    <a:srgbClr val="A4C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10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841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335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570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716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176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705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856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793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822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454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93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496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335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66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49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74E15-F2DA-4445-93E6-DE2E05BAF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F2D6C2-250D-614D-B188-A7E9AFD92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9B81E-9FBC-594E-A5FD-3BFE4110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8BCE2-4DCD-D446-ADF3-9BA49783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0677B5-08C1-5840-AAC8-66080A4B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56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967FE-1332-1141-B95F-0E5AF731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3DDBA6-1421-D745-B6D6-B8450F62B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62A1F-4362-F743-8C31-BF3F7723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D6E-A121-C446-A9A9-4A518B7A203F}" type="datetime1">
              <a:rPr lang="fr-CA" smtClean="0"/>
              <a:t>2021-07-31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1E4F35-7F48-A544-AEF7-90EBA5EF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93D19-D6D5-8541-B75D-9973CBB0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31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EA507-59C1-9048-B2B2-6F48F736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470169-3E2F-C644-949D-C6FB0B3F3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DC838-D77B-D34B-89DA-D60CE068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0EEE-B464-0046-999B-272AABB19050}" type="datetime1">
              <a:rPr lang="fr-CA" smtClean="0"/>
              <a:t>2021-07-31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1EBE3B-ABE0-0C49-93BF-8BBA5EE8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4905EF-DC0E-754F-B239-A2F15C25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60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497F-DD70-DB4D-8107-91FB14EC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BF67E-C901-C743-BE64-8F9291359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CA9485-2366-6845-AEC8-3A5DF6F21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D3232-A1BE-4A4A-853C-0F48A84A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D62F-41C7-3E4F-9725-679325BDF607}" type="datetime1">
              <a:rPr lang="fr-CA" smtClean="0"/>
              <a:t>2021-07-31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039693-9E71-BB49-B7E2-FC95687F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E42390-EA45-6C44-8E12-5573C76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947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1C482-DD8E-EA4D-9C47-601F4F8D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D80861-1361-F949-B157-749DA995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D7D872-3E12-5D47-B827-91852E8A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61813E-BE28-4A49-8AE0-B1EC4D263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7B66D4-6BAF-D149-ADA4-679F5AFDC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997F83-3393-CC49-B8EF-D9DB1DEC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6BA-EE37-974D-8C57-1A8858980457}" type="datetime1">
              <a:rPr lang="fr-CA" smtClean="0"/>
              <a:t>2021-07-31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5705AE-6907-3645-A827-A37077B4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F90092-74A9-6C48-B42E-70D63401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38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AFDC9-D36E-4343-90F7-0A84A15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A0B285-AC64-2449-A260-B7E61867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7269-D503-0F45-82F6-EC569520B1A0}" type="datetime1">
              <a:rPr lang="fr-CA" smtClean="0"/>
              <a:t>2021-07-31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5EE5F7-B9EB-5843-AB18-6712745A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E884F9-37CD-4947-B5C9-4E02498E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6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2350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CEA8B9-D959-B74C-9DA3-54E1BE8D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7/31/2021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E49883-4250-AD45-8036-14F1F9F4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0773B-0CC9-1D42-AD64-6BCD4052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0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287678-2E8C-8345-91D0-6D77AC47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4BC09-65A8-5D4D-9D1D-667F9967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B0366-B7FE-ED49-A740-5F1612E22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20D45-B6D0-9C41-A1B2-CAF4F24F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AF42-8851-8944-904A-52E9F94CDAD2}" type="datetime1">
              <a:rPr lang="fr-CA" smtClean="0"/>
              <a:t>2021-07-31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74DA4F-F9A1-E34E-9FAE-A2CD8896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0B9B32-2624-0847-9EFA-E02623E5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456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CA619-78E8-A64B-BD04-24B473F0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9D167A-AB0C-1641-AD74-0CE454AB0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0A91DD-94EC-AB40-AEFF-5D1433ECA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B9A1E-6B19-174B-B9D1-9867AD39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0DA0-1F0E-C34D-B09E-222DCA10E9DD}" type="datetime1">
              <a:rPr lang="fr-CA" smtClean="0"/>
              <a:t>2021-07-31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A1E8A-13E1-F947-8E31-58375D2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6650B3-1B27-1449-9193-A1AEABE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769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8E94-3D8D-5948-8C23-51329F52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58E648-943A-B24B-84A0-EF18672C5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8FEFA2-3246-DF44-B8CF-8372A1F7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48DD-B3BE-0842-BF3E-E6114A3502C8}" type="datetime1">
              <a:rPr lang="fr-CA" smtClean="0"/>
              <a:t>2021-07-31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319E29-7BBE-8948-9F97-4544AAB8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DD3D88-53C1-2143-AACE-EC091CA5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38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A79CA7-B2B0-D744-BF72-0189C1188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4FC349-9D6C-C442-A77E-26E6E16DD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45B37-FB17-C24F-A319-33ABDEF2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47E2-ACD4-CC41-8F6B-A348031F3464}" type="datetime1">
              <a:rPr lang="fr-CA" smtClean="0"/>
              <a:t>2021-07-31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5BFA96-E07C-404B-B545-B7A30ED7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3A9C92-DA21-C943-A19A-728E61F6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24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91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433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51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103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582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59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AFED5E-491C-9F43-A8E0-F43E8586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CC5029-160C-D04B-B6C2-C2234BE30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38C8C-6271-1949-AE36-24639F4EE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7600-4F67-6246-8A57-55B838E9D55A}" type="datetime1">
              <a:rPr lang="fr-CA" smtClean="0"/>
              <a:t>2021-07-31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5FB22-4B7A-0844-9452-B4CC1766D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9D758D-4193-8547-B2EE-EBD8A0175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4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2" Type="http://schemas.openxmlformats.org/officeDocument/2006/relationships/tags" Target="../tags/tag81.xml"/><Relationship Id="rId16" Type="http://schemas.openxmlformats.org/officeDocument/2006/relationships/image" Target="../media/image16.emf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image" Target="../media/image12.png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5" Type="http://schemas.openxmlformats.org/officeDocument/2006/relationships/tags" Target="../tags/tag97.xml"/><Relationship Id="rId15" Type="http://schemas.openxmlformats.org/officeDocument/2006/relationships/image" Target="../media/image16.emf"/><Relationship Id="rId10" Type="http://schemas.openxmlformats.org/officeDocument/2006/relationships/tags" Target="../tags/tag102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10" Type="http://schemas.openxmlformats.org/officeDocument/2006/relationships/image" Target="../media/image18.emf"/><Relationship Id="rId4" Type="http://schemas.openxmlformats.org/officeDocument/2006/relationships/tags" Target="../tags/tag108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10" Type="http://schemas.openxmlformats.org/officeDocument/2006/relationships/image" Target="../media/image12.png"/><Relationship Id="rId4" Type="http://schemas.openxmlformats.org/officeDocument/2006/relationships/tags" Target="../tags/tag115.xml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image" Target="../media/image12.pn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image" Target="../media/image20.jpg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tags" Target="../tags/tag142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2" Type="http://schemas.openxmlformats.org/officeDocument/2006/relationships/tags" Target="../tags/tag131.xml"/><Relationship Id="rId16" Type="http://schemas.openxmlformats.org/officeDocument/2006/relationships/image" Target="../media/image16.emf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../media/image12.png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image" Target="../media/image16.emf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10" Type="http://schemas.openxmlformats.org/officeDocument/2006/relationships/image" Target="../media/image12.png"/><Relationship Id="rId4" Type="http://schemas.openxmlformats.org/officeDocument/2006/relationships/tags" Target="../tags/tag158.xml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image" Target="../media/image12.png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5" Type="http://schemas.openxmlformats.org/officeDocument/2006/relationships/tags" Target="../tags/tag166.xml"/><Relationship Id="rId15" Type="http://schemas.openxmlformats.org/officeDocument/2006/relationships/image" Target="../media/image21.jpg"/><Relationship Id="rId10" Type="http://schemas.openxmlformats.org/officeDocument/2006/relationships/tags" Target="../tags/tag171.xml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2" Type="http://schemas.openxmlformats.org/officeDocument/2006/relationships/tags" Target="../tags/tag174.xml"/><Relationship Id="rId16" Type="http://schemas.openxmlformats.org/officeDocument/2006/relationships/image" Target="../media/image16.emf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image" Target="../media/image12.png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4.sv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2.png"/><Relationship Id="rId5" Type="http://schemas.openxmlformats.org/officeDocument/2006/relationships/tags" Target="../tags/tag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tags" Target="../tags/tag197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tags" Target="../tags/tag196.xml"/><Relationship Id="rId5" Type="http://schemas.openxmlformats.org/officeDocument/2006/relationships/tags" Target="../tags/tag190.xml"/><Relationship Id="rId15" Type="http://schemas.openxmlformats.org/officeDocument/2006/relationships/image" Target="../media/image16.emf"/><Relationship Id="rId10" Type="http://schemas.openxmlformats.org/officeDocument/2006/relationships/tags" Target="../tags/tag195.xml"/><Relationship Id="rId4" Type="http://schemas.openxmlformats.org/officeDocument/2006/relationships/tags" Target="../tags/tag189.xml"/><Relationship Id="rId9" Type="http://schemas.openxmlformats.org/officeDocument/2006/relationships/tags" Target="../tags/tag194.xml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10" Type="http://schemas.openxmlformats.org/officeDocument/2006/relationships/image" Target="../media/image12.png"/><Relationship Id="rId4" Type="http://schemas.openxmlformats.org/officeDocument/2006/relationships/tags" Target="../tags/tag201.xml"/><Relationship Id="rId9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2.xml"/><Relationship Id="rId13" Type="http://schemas.openxmlformats.org/officeDocument/2006/relationships/image" Target="../media/image12.png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tags" Target="../tags/tag210.xml"/><Relationship Id="rId11" Type="http://schemas.openxmlformats.org/officeDocument/2006/relationships/tags" Target="../tags/tag215.xml"/><Relationship Id="rId5" Type="http://schemas.openxmlformats.org/officeDocument/2006/relationships/tags" Target="../tags/tag209.xml"/><Relationship Id="rId15" Type="http://schemas.openxmlformats.org/officeDocument/2006/relationships/image" Target="../media/image22.jpg"/><Relationship Id="rId10" Type="http://schemas.openxmlformats.org/officeDocument/2006/relationships/tags" Target="../tags/tag214.xml"/><Relationship Id="rId4" Type="http://schemas.openxmlformats.org/officeDocument/2006/relationships/tags" Target="../tags/tag208.xml"/><Relationship Id="rId9" Type="http://schemas.openxmlformats.org/officeDocument/2006/relationships/tags" Target="../tags/tag213.xml"/><Relationship Id="rId1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tags" Target="../tags/tag228.xml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2" Type="http://schemas.openxmlformats.org/officeDocument/2006/relationships/tags" Target="../tags/tag217.xml"/><Relationship Id="rId16" Type="http://schemas.openxmlformats.org/officeDocument/2006/relationships/image" Target="../media/image16.emf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5" Type="http://schemas.openxmlformats.org/officeDocument/2006/relationships/tags" Target="../tags/tag220.xml"/><Relationship Id="rId15" Type="http://schemas.openxmlformats.org/officeDocument/2006/relationships/image" Target="../media/image12.png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tags" Target="../tags/tag240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5" Type="http://schemas.openxmlformats.org/officeDocument/2006/relationships/tags" Target="../tags/tag233.xml"/><Relationship Id="rId15" Type="http://schemas.openxmlformats.org/officeDocument/2006/relationships/image" Target="../media/image16.emf"/><Relationship Id="rId10" Type="http://schemas.openxmlformats.org/officeDocument/2006/relationships/tags" Target="../tags/tag238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10" Type="http://schemas.openxmlformats.org/officeDocument/2006/relationships/image" Target="../media/image12.png"/><Relationship Id="rId4" Type="http://schemas.openxmlformats.org/officeDocument/2006/relationships/tags" Target="../tags/tag244.xml"/><Relationship Id="rId9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image" Target="../media/image12.png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tags" Target="../tags/tag258.xml"/><Relationship Id="rId5" Type="http://schemas.openxmlformats.org/officeDocument/2006/relationships/tags" Target="../tags/tag252.xml"/><Relationship Id="rId15" Type="http://schemas.openxmlformats.org/officeDocument/2006/relationships/image" Target="../media/image23.jpg"/><Relationship Id="rId10" Type="http://schemas.openxmlformats.org/officeDocument/2006/relationships/tags" Target="../tags/tag257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2" Type="http://schemas.openxmlformats.org/officeDocument/2006/relationships/tags" Target="../tags/tag260.xml"/><Relationship Id="rId16" Type="http://schemas.openxmlformats.org/officeDocument/2006/relationships/image" Target="../media/image16.emf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5" Type="http://schemas.openxmlformats.org/officeDocument/2006/relationships/tags" Target="../tags/tag263.xml"/><Relationship Id="rId15" Type="http://schemas.openxmlformats.org/officeDocument/2006/relationships/image" Target="../media/image12.png"/><Relationship Id="rId10" Type="http://schemas.openxmlformats.org/officeDocument/2006/relationships/tags" Target="../tags/tag268.xml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image" Target="../media/image16.emf"/><Relationship Id="rId10" Type="http://schemas.openxmlformats.org/officeDocument/2006/relationships/tags" Target="../tags/tag281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10" Type="http://schemas.openxmlformats.org/officeDocument/2006/relationships/image" Target="../media/image18.emf"/><Relationship Id="rId4" Type="http://schemas.openxmlformats.org/officeDocument/2006/relationships/tags" Target="../tags/tag287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1.jpeg"/><Relationship Id="rId5" Type="http://schemas.openxmlformats.org/officeDocument/2006/relationships/tags" Target="../tags/tag15.xml"/><Relationship Id="rId10" Type="http://schemas.openxmlformats.org/officeDocument/2006/relationships/image" Target="../media/image14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5" Type="http://schemas.openxmlformats.org/officeDocument/2006/relationships/tags" Target="../tags/tag295.xml"/><Relationship Id="rId10" Type="http://schemas.openxmlformats.org/officeDocument/2006/relationships/image" Target="../media/image12.png"/><Relationship Id="rId4" Type="http://schemas.openxmlformats.org/officeDocument/2006/relationships/tags" Target="../tags/tag294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image" Target="../media/image15.jp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2" Type="http://schemas.openxmlformats.org/officeDocument/2006/relationships/tags" Target="../tags/tag31.xml"/><Relationship Id="rId16" Type="http://schemas.openxmlformats.org/officeDocument/2006/relationships/image" Target="../media/image16.emf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image" Target="../media/image12.png"/><Relationship Id="rId10" Type="http://schemas.openxmlformats.org/officeDocument/2006/relationships/tags" Target="../tags/tag39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image" Target="../media/image16.emf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10" Type="http://schemas.openxmlformats.org/officeDocument/2006/relationships/image" Target="../media/image18.emf"/><Relationship Id="rId4" Type="http://schemas.openxmlformats.org/officeDocument/2006/relationships/tags" Target="../tags/tag58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10" Type="http://schemas.openxmlformats.org/officeDocument/2006/relationships/image" Target="../media/image12.png"/><Relationship Id="rId4" Type="http://schemas.openxmlformats.org/officeDocument/2006/relationships/tags" Target="../tags/tag65.xml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12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5" Type="http://schemas.openxmlformats.org/officeDocument/2006/relationships/tags" Target="../tags/tag73.xml"/><Relationship Id="rId15" Type="http://schemas.openxmlformats.org/officeDocument/2006/relationships/image" Target="../media/image19.jpg"/><Relationship Id="rId10" Type="http://schemas.openxmlformats.org/officeDocument/2006/relationships/tags" Target="../tags/tag78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4DEC83-947D-B54D-94BF-A2C5B66C1F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4CEBC-43E3-7B43-AEB1-0500D01802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866082" y="4466951"/>
            <a:ext cx="4459875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 smtClean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Complète la famille de mots</a:t>
            </a:r>
            <a:endParaRPr lang="fr-CA" sz="2600" b="0" cap="none" spc="0" dirty="0">
              <a:ln w="0"/>
              <a:solidFill>
                <a:srgbClr val="27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16082" y="1447220"/>
            <a:ext cx="241444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9"/>
            </p:custDataLst>
          </p:nvPr>
        </p:nvSpPr>
        <p:spPr>
          <a:xfrm>
            <a:off x="586971" y="2670415"/>
            <a:ext cx="11245364" cy="14533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l’arbre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dont le fruit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est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la pomme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0"/>
            </p:custDataLst>
          </p:nvPr>
        </p:nvSpPr>
        <p:spPr>
          <a:xfrm>
            <a:off x="8019288" y="3209725"/>
            <a:ext cx="381304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pommier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1"/>
            </p:custDataLst>
          </p:nvPr>
        </p:nvSpPr>
        <p:spPr>
          <a:xfrm>
            <a:off x="586971" y="4300028"/>
            <a:ext cx="11245364" cy="14888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 terrain rempli 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 pommiers.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à coins arrondis 18"/>
          <p:cNvSpPr/>
          <p:nvPr>
            <p:custDataLst>
              <p:tags r:id="rId12"/>
            </p:custDataLst>
          </p:nvPr>
        </p:nvSpPr>
        <p:spPr>
          <a:xfrm>
            <a:off x="7827263" y="4873211"/>
            <a:ext cx="4005072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pommeraie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8097" y="409480"/>
            <a:ext cx="89271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Complète la famille de mots à l’aide des indices.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27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16082" y="1447220"/>
            <a:ext cx="241444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8172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Est-ce un intrus ou un mot de même famille?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10"/>
            </p:custDataLst>
          </p:nvPr>
        </p:nvSpPr>
        <p:spPr>
          <a:xfrm>
            <a:off x="586970" y="2678704"/>
            <a:ext cx="11236221" cy="11518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une petite pomme.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1"/>
            </p:custDataLst>
          </p:nvPr>
        </p:nvSpPr>
        <p:spPr>
          <a:xfrm>
            <a:off x="586970" y="2916198"/>
            <a:ext cx="4005072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pommette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586971" y="3960581"/>
            <a:ext cx="11236220" cy="18343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C’est un mot de la même famille morphologique, car « pomme » et « pommette » partagent un lien de sens. 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8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4893547" y="1060704"/>
            <a:ext cx="6049108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observé les mots?</a:t>
            </a:r>
          </a:p>
          <a:p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Parfois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mots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 même famille partagent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les mêmes lettres,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comme « </a:t>
            </a:r>
            <a:r>
              <a:rPr lang="fr-CA" sz="40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gentil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 » et «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 </a:t>
            </a:r>
            <a:r>
              <a:rPr lang="fr-CA" sz="4000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gentil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lesse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 ». 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115" y="3825240"/>
            <a:ext cx="1078993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0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482806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B64E1A-EDD3-054C-B072-89F50168BF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E0158F-7579-E443-8166-1B741019F6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1E868-41F3-9848-B087-A562D07C9D5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B8D9FC-8026-874E-AF68-7E9D4BFEDC8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005851" y="1779897"/>
            <a:ext cx="221406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prince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97" y="2371411"/>
            <a:ext cx="4703994" cy="33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16269" y="1447220"/>
            <a:ext cx="221406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prince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9"/>
            </p:custDataLst>
          </p:nvPr>
        </p:nvSpPr>
        <p:spPr>
          <a:xfrm>
            <a:off x="586971" y="2861334"/>
            <a:ext cx="112453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la fille d’un roi.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0"/>
            </p:custDataLst>
          </p:nvPr>
        </p:nvSpPr>
        <p:spPr>
          <a:xfrm>
            <a:off x="8019288" y="2868323"/>
            <a:ext cx="381304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princesse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1"/>
            </p:custDataLst>
          </p:nvPr>
        </p:nvSpPr>
        <p:spPr>
          <a:xfrm>
            <a:off x="586971" y="3960582"/>
            <a:ext cx="11245364" cy="17579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ce qui fait penser à 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un prince.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à coins arrondis 18"/>
          <p:cNvSpPr/>
          <p:nvPr>
            <p:custDataLst>
              <p:tags r:id="rId12"/>
            </p:custDataLst>
          </p:nvPr>
        </p:nvSpPr>
        <p:spPr>
          <a:xfrm>
            <a:off x="7827263" y="4802875"/>
            <a:ext cx="4005072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princier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8097" y="409480"/>
            <a:ext cx="89271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Complète la famille de mots à l’aide des indices.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6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16269" y="1447220"/>
            <a:ext cx="221406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prince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8172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Est-ce un intrus ou un mot de même famille?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10"/>
            </p:custDataLst>
          </p:nvPr>
        </p:nvSpPr>
        <p:spPr>
          <a:xfrm>
            <a:off x="586970" y="2678704"/>
            <a:ext cx="11236221" cy="11518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 outil.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1"/>
            </p:custDataLst>
          </p:nvPr>
        </p:nvSpPr>
        <p:spPr>
          <a:xfrm>
            <a:off x="586970" y="2916198"/>
            <a:ext cx="4005072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pince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586971" y="3960582"/>
            <a:ext cx="11236220" cy="17579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C’est un intrus, car « prince » et « pince » n’ont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pas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un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mot de base qui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fait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penser à une même idée.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1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187463" y="1751617"/>
            <a:ext cx="381707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Lis bien </a:t>
            </a:r>
          </a:p>
          <a:p>
            <a:pPr algn="ctr"/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les indices </a:t>
            </a:r>
          </a:p>
          <a:p>
            <a:pPr algn="ctr"/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pour découvrir </a:t>
            </a:r>
          </a:p>
          <a:p>
            <a:pPr algn="ctr"/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d’autres mots.</a:t>
            </a:r>
            <a:endParaRPr lang="fr-CA" sz="24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8DAA40-A91F-3A47-A84B-290345B205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6741CE-36DA-E447-92D5-FA46EA44EB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D36F7-F401-6847-8330-A850DFA04482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22D59-3BC4-8248-9109-91598F2E70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373740" y="1779897"/>
            <a:ext cx="147829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vélo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16" y="2407748"/>
            <a:ext cx="4754956" cy="32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84158" y="1447220"/>
            <a:ext cx="147829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vélo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9"/>
            </p:custDataLst>
          </p:nvPr>
        </p:nvSpPr>
        <p:spPr>
          <a:xfrm>
            <a:off x="586971" y="2861334"/>
            <a:ext cx="112453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 itinéraire à vélo.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0"/>
            </p:custDataLst>
          </p:nvPr>
        </p:nvSpPr>
        <p:spPr>
          <a:xfrm>
            <a:off x="8019288" y="2868323"/>
            <a:ext cx="381304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véloroute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1"/>
            </p:custDataLst>
          </p:nvPr>
        </p:nvSpPr>
        <p:spPr>
          <a:xfrm>
            <a:off x="586971" y="3960582"/>
            <a:ext cx="11245364" cy="17579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une piste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aménagée pour les compétitions cyclistes,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entourée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de gradins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à coins arrondis 18"/>
          <p:cNvSpPr/>
          <p:nvPr>
            <p:custDataLst>
              <p:tags r:id="rId12"/>
            </p:custDataLst>
          </p:nvPr>
        </p:nvSpPr>
        <p:spPr>
          <a:xfrm>
            <a:off x="7827263" y="4802875"/>
            <a:ext cx="4005072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vélodrome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8097" y="409480"/>
            <a:ext cx="89271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Complète la famille de mots à l’aide des indices.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89680" y="1141866"/>
            <a:ext cx="4012637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Tu veux </a:t>
            </a:r>
            <a:endParaRPr lang="fr-CA" sz="4800" b="1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découvrir </a:t>
            </a:r>
          </a:p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des familles </a:t>
            </a:r>
          </a:p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 mots </a:t>
            </a:r>
            <a:endParaRPr lang="fr-CA" sz="4800" b="1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4800" b="1" dirty="0">
                <a:solidFill>
                  <a:srgbClr val="27235C"/>
                </a:solidFill>
                <a:latin typeface="Comic Sans MS" panose="030F0702030302020204" pitchFamily="66" charset="0"/>
              </a:rPr>
              <a:t>avec moi?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556148" y="4882688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4" name="Graphique 3" descr="Jouer">
            <a:extLst>
              <a:ext uri="{FF2B5EF4-FFF2-40B4-BE49-F238E27FC236}">
                <a16:creationId xmlns:a16="http://schemas.microsoft.com/office/drawing/2014/main" id="{0769DF32-BC41-9448-B156-8C010814F7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653162" y="3968288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AA61DE-FAFD-874B-B4C7-C2CE54BFD46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172D81-DE62-8A47-8EFC-9185637C8827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84158" y="1447220"/>
            <a:ext cx="147829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vélo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8172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Est-ce un intrus ou un mot de même famille?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10"/>
            </p:custDataLst>
          </p:nvPr>
        </p:nvSpPr>
        <p:spPr>
          <a:xfrm>
            <a:off x="586970" y="2678704"/>
            <a:ext cx="11236221" cy="186806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vélo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avec une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petite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remorque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utilisée pour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transporter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un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passager.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1"/>
            </p:custDataLst>
          </p:nvPr>
        </p:nvSpPr>
        <p:spPr>
          <a:xfrm>
            <a:off x="586970" y="3616875"/>
            <a:ext cx="4005072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vélotaxi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586971" y="4623098"/>
            <a:ext cx="11236220" cy="1095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C’est un mot de la même famille. 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644170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184586" y="1779897"/>
            <a:ext cx="185659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hiver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19" y="2433477"/>
            <a:ext cx="4855549" cy="32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95004" y="1447220"/>
            <a:ext cx="185659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hiver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7" y="409480"/>
            <a:ext cx="89271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Complète la famille de mots à l’aide des indices.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10"/>
            </p:custDataLst>
          </p:nvPr>
        </p:nvSpPr>
        <p:spPr>
          <a:xfrm>
            <a:off x="586971" y="2764758"/>
            <a:ext cx="11245364" cy="121193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ce qui est en lien avec 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l’hiver.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1"/>
            </p:custDataLst>
          </p:nvPr>
        </p:nvSpPr>
        <p:spPr>
          <a:xfrm>
            <a:off x="8019288" y="3060391"/>
            <a:ext cx="381304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hivernal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586971" y="4314658"/>
            <a:ext cx="11245364" cy="14038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Je suis l’action d’abriter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pour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l’hiver.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à coins arrondis 18"/>
          <p:cNvSpPr/>
          <p:nvPr>
            <p:custDataLst>
              <p:tags r:id="rId13"/>
            </p:custDataLst>
          </p:nvPr>
        </p:nvSpPr>
        <p:spPr>
          <a:xfrm>
            <a:off x="7827263" y="4802875"/>
            <a:ext cx="4005072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hiverner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95005" y="1447220"/>
            <a:ext cx="185659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hiver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8172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Est-ce un intrus ou un mot de même famille?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10"/>
            </p:custDataLst>
          </p:nvPr>
        </p:nvSpPr>
        <p:spPr>
          <a:xfrm>
            <a:off x="586970" y="2678704"/>
            <a:ext cx="11236221" cy="11518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une phase après l’été.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1"/>
            </p:custDataLst>
          </p:nvPr>
        </p:nvSpPr>
        <p:spPr>
          <a:xfrm>
            <a:off x="586970" y="2916198"/>
            <a:ext cx="4005072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hivernation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586971" y="3960582"/>
            <a:ext cx="11236220" cy="17579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Hiver » et « hivernation » partagent le même mot de base et le même sens. Ce sont des mots de même famille.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6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2291" y="2644170"/>
            <a:ext cx="50674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</a:t>
            </a:r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fais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 dernier essai?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305612" y="1779897"/>
            <a:ext cx="16145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auto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41" y="2442694"/>
            <a:ext cx="4845181" cy="323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16029" y="1447220"/>
            <a:ext cx="1614546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a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uto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93491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Complète la famille de mots à l’aide des indices.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10"/>
            </p:custDataLst>
          </p:nvPr>
        </p:nvSpPr>
        <p:spPr>
          <a:xfrm>
            <a:off x="586971" y="2861334"/>
            <a:ext cx="11245364" cy="11848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la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personne qui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conduit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une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automobile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1"/>
            </p:custDataLst>
          </p:nvPr>
        </p:nvSpPr>
        <p:spPr>
          <a:xfrm>
            <a:off x="8019288" y="3149243"/>
            <a:ext cx="381304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automobiliste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586971" y="4123792"/>
            <a:ext cx="11245364" cy="16780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 véhicule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de grande taille utilisé pour le transport en commun.</a:t>
            </a:r>
          </a:p>
        </p:txBody>
      </p:sp>
      <p:sp>
        <p:nvSpPr>
          <p:cNvPr id="19" name="Rectangle à coins arrondis 18"/>
          <p:cNvSpPr/>
          <p:nvPr>
            <p:custDataLst>
              <p:tags r:id="rId13"/>
            </p:custDataLst>
          </p:nvPr>
        </p:nvSpPr>
        <p:spPr>
          <a:xfrm>
            <a:off x="7827263" y="4883457"/>
            <a:ext cx="4005072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autobus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516030" y="1447220"/>
            <a:ext cx="16145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auto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8172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Est-ce un intrus ou un mot de même famille?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10"/>
            </p:custDataLst>
          </p:nvPr>
        </p:nvSpPr>
        <p:spPr>
          <a:xfrm>
            <a:off x="586970" y="2678703"/>
            <a:ext cx="11236221" cy="159476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une large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voie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circulation rapide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1"/>
            </p:custDataLst>
          </p:nvPr>
        </p:nvSpPr>
        <p:spPr>
          <a:xfrm>
            <a:off x="586970" y="3357633"/>
            <a:ext cx="4005072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autoroute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586971" y="4349796"/>
            <a:ext cx="11236220" cy="13687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Ce sont des mots de la même famille morphologique.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-7301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5413247" y="640080"/>
            <a:ext cx="6536861" cy="570167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Rappelle-toi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! </a:t>
            </a:r>
            <a:endParaRPr lang="fr-CA" sz="3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Une 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famille de mots regroupe tous les mots formés à partir d’un mot de base qui te fait penser à une même idée, comme « 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ours » 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et 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ourson ».</a:t>
            </a:r>
          </a:p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Parfois, certains mots se transforment, mais ils ont le même sens comme « fleur » et « floral ».</a:t>
            </a:r>
            <a:endParaRPr lang="fr-CA" sz="3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713" y="1759311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2DFEAE-50A7-A743-BD77-F68A2ADEFE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2081" y="3825241"/>
            <a:ext cx="1221166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7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826786" y="1883496"/>
            <a:ext cx="4538422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6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Lis le mot de base.</a:t>
            </a:r>
            <a:endParaRPr lang="fr-CA" sz="36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600" dirty="0">
                <a:solidFill>
                  <a:srgbClr val="27235C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fr-CA" sz="36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À l’aide des indices, </a:t>
            </a:r>
          </a:p>
          <a:p>
            <a:pPr algn="ctr"/>
            <a:r>
              <a:rPr lang="fr-CA" sz="36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découvre </a:t>
            </a:r>
          </a:p>
          <a:p>
            <a:pPr algn="ctr"/>
            <a:r>
              <a:rPr lang="fr-CA" sz="36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sa famille de mots.</a:t>
            </a:r>
            <a:endParaRPr lang="fr-CA" sz="36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6" y="476612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7308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6189" y="807719"/>
            <a:ext cx="9294725" cy="5623225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31824" y="1227943"/>
            <a:ext cx="533030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Bravo!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Continue de faire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des liens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entre les mots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pour découvrir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leur sens.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8578498" y="4115659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26503" y="1779897"/>
            <a:ext cx="237276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maison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22" y="2426036"/>
            <a:ext cx="4809744" cy="32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36921" y="1447220"/>
            <a:ext cx="237276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maison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9"/>
            </p:custDataLst>
          </p:nvPr>
        </p:nvSpPr>
        <p:spPr>
          <a:xfrm>
            <a:off x="586971" y="2861334"/>
            <a:ext cx="112453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une petite maison.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0"/>
            </p:custDataLst>
          </p:nvPr>
        </p:nvSpPr>
        <p:spPr>
          <a:xfrm>
            <a:off x="8019288" y="2868323"/>
            <a:ext cx="3813047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maisonnette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1"/>
            </p:custDataLst>
          </p:nvPr>
        </p:nvSpPr>
        <p:spPr>
          <a:xfrm>
            <a:off x="586971" y="3960582"/>
            <a:ext cx="11245364" cy="17579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l’ensemble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des personnes </a:t>
            </a:r>
            <a:endParaRPr lang="fr-CA" sz="4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habitant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une même maison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à coins arrondis 18"/>
          <p:cNvSpPr/>
          <p:nvPr>
            <p:custDataLst>
              <p:tags r:id="rId12"/>
            </p:custDataLst>
          </p:nvPr>
        </p:nvSpPr>
        <p:spPr>
          <a:xfrm>
            <a:off x="7827263" y="4802875"/>
            <a:ext cx="4005072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maisonnée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68097" y="409480"/>
            <a:ext cx="89271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Complète la famille de mots à l’aide des indices.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5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86971" y="1207663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535654" y="1505614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36921" y="1447220"/>
            <a:ext cx="237276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maison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8172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Est-ce un intrus ou un mot de même famille?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à coins arrondis 4"/>
          <p:cNvSpPr/>
          <p:nvPr>
            <p:custDataLst>
              <p:tags r:id="rId10"/>
            </p:custDataLst>
          </p:nvPr>
        </p:nvSpPr>
        <p:spPr>
          <a:xfrm>
            <a:off x="586970" y="2678704"/>
            <a:ext cx="11236221" cy="11518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Je suis la personne qui dirige</a:t>
            </a:r>
          </a:p>
          <a:p>
            <a:pPr algn="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l’administration de la ville.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à coins arrondis 6"/>
          <p:cNvSpPr/>
          <p:nvPr>
            <p:custDataLst>
              <p:tags r:id="rId11"/>
            </p:custDataLst>
          </p:nvPr>
        </p:nvSpPr>
        <p:spPr>
          <a:xfrm>
            <a:off x="586970" y="2916198"/>
            <a:ext cx="4005072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maire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à coins arrondis 16"/>
          <p:cNvSpPr/>
          <p:nvPr>
            <p:custDataLst>
              <p:tags r:id="rId12"/>
            </p:custDataLst>
          </p:nvPr>
        </p:nvSpPr>
        <p:spPr>
          <a:xfrm>
            <a:off x="586971" y="3960582"/>
            <a:ext cx="11236220" cy="175797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C’est un intrus, car « maison » et « maire » ne font pas partie de la même famille de mots. </a:t>
            </a:r>
            <a:endParaRPr lang="fr-CA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5" y="1103916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Une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famille de mots regroupe tous les mots formés à partir d’un mot de base qui te fait penser à une même idée, comme « 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école » et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« 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écolier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 ».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2232" y="3611339"/>
            <a:ext cx="1119428" cy="257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25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18210" y="2029250"/>
            <a:ext cx="515557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</a:t>
            </a:r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découvres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d’autres mots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 même famille?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B64E1A-EDD3-054C-B072-89F50168BF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E0158F-7579-E443-8166-1B741019F6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1E868-41F3-9848-B087-A562D07C9D5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B8D9FC-8026-874E-AF68-7E9D4BFEDC8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05664" y="1779897"/>
            <a:ext cx="241444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pomme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179" y="2371413"/>
            <a:ext cx="4795806" cy="33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27A65EEE-37B2-E748-8C42-DE56053D9870}" vid="{E6A6956F-A410-644D-A34E-97A75552F0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</TotalTime>
  <Words>796</Words>
  <Application>Microsoft Office PowerPoint</Application>
  <PresentationFormat>Grand écran</PresentationFormat>
  <Paragraphs>161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Calibri Light</vt:lpstr>
      <vt:lpstr>Comic Sans MS</vt:lpstr>
      <vt:lpstr>Gill Sans</vt:lpstr>
      <vt:lpstr>Wingdings</vt:lpstr>
      <vt:lpstr>ヒラギノ角ゴ ProN W3</vt:lpstr>
      <vt:lpstr>morneau</vt:lpstr>
      <vt:lpstr>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155</cp:revision>
  <dcterms:created xsi:type="dcterms:W3CDTF">2018-02-13T21:23:20Z</dcterms:created>
  <dcterms:modified xsi:type="dcterms:W3CDTF">2021-08-01T02:33:11Z</dcterms:modified>
</cp:coreProperties>
</file>