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693" r:id="rId2"/>
  </p:sldMasterIdLst>
  <p:sldIdLst>
    <p:sldId id="317" r:id="rId3"/>
    <p:sldId id="419" r:id="rId4"/>
    <p:sldId id="420" r:id="rId5"/>
    <p:sldId id="421" r:id="rId6"/>
    <p:sldId id="318" r:id="rId7"/>
    <p:sldId id="422" r:id="rId8"/>
    <p:sldId id="322" r:id="rId9"/>
    <p:sldId id="387" r:id="rId10"/>
    <p:sldId id="424" r:id="rId11"/>
    <p:sldId id="425" r:id="rId12"/>
    <p:sldId id="428" r:id="rId13"/>
    <p:sldId id="426" r:id="rId14"/>
    <p:sldId id="427" r:id="rId15"/>
    <p:sldId id="418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5pPr>
    <a:lvl6pPr marL="2286000" algn="l" defTabSz="457200" rtl="0" eaLnBrk="1" latinLnBrk="0" hangingPunct="1"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6pPr>
    <a:lvl7pPr marL="2743200" algn="l" defTabSz="457200" rtl="0" eaLnBrk="1" latinLnBrk="0" hangingPunct="1"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7pPr>
    <a:lvl8pPr marL="3200400" algn="l" defTabSz="457200" rtl="0" eaLnBrk="1" latinLnBrk="0" hangingPunct="1"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8pPr>
    <a:lvl9pPr marL="3657600" algn="l" defTabSz="457200" rtl="0" eaLnBrk="1" latinLnBrk="0" hangingPunct="1"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35C"/>
    <a:srgbClr val="9BD5E8"/>
    <a:srgbClr val="A4C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1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3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5344418"/>
            <a:ext cx="12217500" cy="151358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984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6" name="Picture 9" descr="Morneau Shepell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482" y="473791"/>
            <a:ext cx="3409463" cy="68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62907" y="241189"/>
            <a:ext cx="7274138" cy="72609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sz="3375" b="1" baseline="0">
                <a:solidFill>
                  <a:srgbClr val="F7921E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 de la présentation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63490" y="917173"/>
            <a:ext cx="6885015" cy="29129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None/>
              <a:defRPr lang="en-US" sz="1406" smtClean="0">
                <a:solidFill>
                  <a:schemeClr val="bg2">
                    <a:lumMod val="10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Nom, position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63490" y="1098777"/>
            <a:ext cx="6885015" cy="29129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None/>
              <a:defRPr sz="1406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Audience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63490" y="1333607"/>
            <a:ext cx="6885015" cy="29129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None/>
              <a:defRPr sz="1406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Date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4"/>
          <a:stretch/>
        </p:blipFill>
        <p:spPr>
          <a:xfrm>
            <a:off x="0" y="1606746"/>
            <a:ext cx="12217500" cy="4682045"/>
          </a:xfrm>
          <a:prstGeom prst="rect">
            <a:avLst/>
          </a:prstGeom>
        </p:spPr>
      </p:pic>
      <p:pic>
        <p:nvPicPr>
          <p:cNvPr id="17" name="Picture 16" descr="MS_Descriptor-FR-white.png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00" y="6621222"/>
            <a:ext cx="4792500" cy="134639"/>
          </a:xfrm>
          <a:prstGeom prst="rect">
            <a:avLst/>
          </a:prstGeom>
        </p:spPr>
      </p:pic>
      <p:pic>
        <p:nvPicPr>
          <p:cNvPr id="18" name="Picture 17" descr="MS-BNP_FR-Oran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198" y="6409342"/>
            <a:ext cx="3408750" cy="31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7103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Côté (Dro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270090" y="1851951"/>
            <a:ext cx="5159003" cy="4249562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68736" y="1851950"/>
            <a:ext cx="5228756" cy="4258112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8417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Côté (Gauch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59894" y="1851951"/>
            <a:ext cx="5159003" cy="4249562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196780" y="1851950"/>
            <a:ext cx="5228756" cy="4258112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53353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exécu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822439" y="3479230"/>
            <a:ext cx="5155406" cy="2403202"/>
          </a:xfrm>
          <a:prstGeom prst="rect">
            <a:avLst/>
          </a:prstGeom>
          <a:solidFill>
            <a:srgbClr val="9E3D96"/>
          </a:solidFill>
        </p:spPr>
        <p:txBody>
          <a:bodyPr vert="horz" lIns="288000" tIns="252000" rIns="288000" bIns="252000"/>
          <a:lstStyle>
            <a:lvl1pPr marL="0" indent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/>
              <a:buChar char="•"/>
              <a:tabLst>
                <a:tab pos="247790" algn="l"/>
              </a:tabLst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Message prioritaire 1</a:t>
            </a:r>
          </a:p>
          <a:p>
            <a:pPr lvl="1"/>
            <a:r>
              <a:rPr lang="fr-CA" noProof="0"/>
              <a:t>Second niveau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768338" y="1856460"/>
            <a:ext cx="10660755" cy="1186028"/>
          </a:xfrm>
          <a:prstGeom prst="rect">
            <a:avLst/>
          </a:prstGeom>
        </p:spPr>
        <p:txBody>
          <a:bodyPr vert="horz"/>
          <a:lstStyle>
            <a:lvl1pPr marL="0" indent="0" algn="l">
              <a:buFont typeface="Arial"/>
              <a:buNone/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Sommaire</a:t>
            </a: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Message principal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6124689" y="3479230"/>
            <a:ext cx="5155406" cy="2403202"/>
          </a:xfrm>
          <a:prstGeom prst="rect">
            <a:avLst/>
          </a:prstGeom>
          <a:solidFill>
            <a:srgbClr val="9E3D96"/>
          </a:solidFill>
        </p:spPr>
        <p:txBody>
          <a:bodyPr vert="horz" lIns="288000" tIns="252000" rIns="288000" bIns="252000"/>
          <a:lstStyle>
            <a:lvl1pPr marL="0" indent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/>
              <a:buChar char="•"/>
              <a:tabLst>
                <a:tab pos="247790" algn="l"/>
              </a:tabLst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Message prioritaire 2</a:t>
            </a:r>
          </a:p>
          <a:p>
            <a:pPr lvl="1"/>
            <a:r>
              <a:rPr lang="fr-CA" noProof="0"/>
              <a:t>Second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8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9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95707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exécutif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753692" y="1717346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755824" y="2889667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757957" y="4061989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760090" y="5234311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7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8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77165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Client (1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50862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3440716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8820422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750862" y="2833596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3440716" y="2833596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8820422" y="2828530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750862" y="3926652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3454724" y="3926652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2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750862" y="501970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24" hasCustomPrompt="1"/>
          </p:nvPr>
        </p:nvSpPr>
        <p:spPr>
          <a:xfrm>
            <a:off x="3440229" y="501970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6130569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6130569" y="2833596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2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31" hasCustomPrompt="1"/>
          </p:nvPr>
        </p:nvSpPr>
        <p:spPr>
          <a:xfrm>
            <a:off x="8837227" y="3927947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3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8837227" y="5015938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4" name="Picture Placeholder 5"/>
          <p:cNvSpPr>
            <a:spLocks noGrp="1"/>
          </p:cNvSpPr>
          <p:nvPr>
            <p:ph type="pic" sz="quarter" idx="33" hasCustomPrompt="1"/>
          </p:nvPr>
        </p:nvSpPr>
        <p:spPr>
          <a:xfrm>
            <a:off x="6147375" y="3927947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6" name="Picture Placeholder 5"/>
          <p:cNvSpPr>
            <a:spLocks noGrp="1"/>
          </p:cNvSpPr>
          <p:nvPr>
            <p:ph type="pic" sz="quarter" idx="34" hasCustomPrompt="1"/>
          </p:nvPr>
        </p:nvSpPr>
        <p:spPr>
          <a:xfrm>
            <a:off x="6147375" y="5021003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5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36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01767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Client (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50862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3440716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0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8820422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1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750862" y="2602462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2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3440716" y="2602462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3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8820422" y="2597397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750862" y="346438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5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3440716" y="346438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6" name="Picture Placeholder 5"/>
          <p:cNvSpPr>
            <a:spLocks noGrp="1"/>
          </p:cNvSpPr>
          <p:nvPr>
            <p:ph type="pic" sz="quarter" idx="22" hasCustomPrompt="1"/>
          </p:nvPr>
        </p:nvSpPr>
        <p:spPr>
          <a:xfrm>
            <a:off x="8820422" y="345425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7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750862" y="4326307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8" name="Picture Placeholder 5"/>
          <p:cNvSpPr>
            <a:spLocks noGrp="1"/>
          </p:cNvSpPr>
          <p:nvPr>
            <p:ph type="pic" sz="quarter" idx="24" hasCustomPrompt="1"/>
          </p:nvPr>
        </p:nvSpPr>
        <p:spPr>
          <a:xfrm>
            <a:off x="3440229" y="4326307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0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6130569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1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6130569" y="2602462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2" name="Picture Placeholder 5"/>
          <p:cNvSpPr>
            <a:spLocks noGrp="1"/>
          </p:cNvSpPr>
          <p:nvPr>
            <p:ph type="pic" sz="quarter" idx="28" hasCustomPrompt="1"/>
          </p:nvPr>
        </p:nvSpPr>
        <p:spPr>
          <a:xfrm>
            <a:off x="6130569" y="346438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4" name="Picture Placeholder 5"/>
          <p:cNvSpPr>
            <a:spLocks noGrp="1"/>
          </p:cNvSpPr>
          <p:nvPr>
            <p:ph type="pic" sz="quarter" idx="51" hasCustomPrompt="1"/>
          </p:nvPr>
        </p:nvSpPr>
        <p:spPr>
          <a:xfrm>
            <a:off x="753660" y="518992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5" name="Picture Placeholder 5"/>
          <p:cNvSpPr>
            <a:spLocks noGrp="1"/>
          </p:cNvSpPr>
          <p:nvPr>
            <p:ph type="pic" sz="quarter" idx="52" hasCustomPrompt="1"/>
          </p:nvPr>
        </p:nvSpPr>
        <p:spPr>
          <a:xfrm>
            <a:off x="3443027" y="518992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8" name="Picture Placeholder 5"/>
          <p:cNvSpPr>
            <a:spLocks noGrp="1"/>
          </p:cNvSpPr>
          <p:nvPr>
            <p:ph type="pic" sz="quarter" idx="53" hasCustomPrompt="1"/>
          </p:nvPr>
        </p:nvSpPr>
        <p:spPr>
          <a:xfrm>
            <a:off x="8823219" y="4322528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9" name="Picture Placeholder 5"/>
          <p:cNvSpPr>
            <a:spLocks noGrp="1"/>
          </p:cNvSpPr>
          <p:nvPr>
            <p:ph type="pic" sz="quarter" idx="54" hasCustomPrompt="1"/>
          </p:nvPr>
        </p:nvSpPr>
        <p:spPr>
          <a:xfrm>
            <a:off x="8823219" y="5179385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70" name="Picture Placeholder 5"/>
          <p:cNvSpPr>
            <a:spLocks noGrp="1"/>
          </p:cNvSpPr>
          <p:nvPr>
            <p:ph type="pic" sz="quarter" idx="55" hasCustomPrompt="1"/>
          </p:nvPr>
        </p:nvSpPr>
        <p:spPr>
          <a:xfrm>
            <a:off x="6133367" y="4327593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71" name="Picture Placeholder 5"/>
          <p:cNvSpPr>
            <a:spLocks noGrp="1"/>
          </p:cNvSpPr>
          <p:nvPr>
            <p:ph type="pic" sz="quarter" idx="56" hasCustomPrompt="1"/>
          </p:nvPr>
        </p:nvSpPr>
        <p:spPr>
          <a:xfrm>
            <a:off x="6133367" y="5189515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57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58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87057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e de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764545" y="1855508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 baseline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0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371092" y="1855508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1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7977640" y="1855508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2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764545" y="2546649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5" name="Text Placeholder 11"/>
          <p:cNvSpPr>
            <a:spLocks noGrp="1"/>
          </p:cNvSpPr>
          <p:nvPr>
            <p:ph type="body" sz="quarter" idx="36" hasCustomPrompt="1"/>
          </p:nvPr>
        </p:nvSpPr>
        <p:spPr>
          <a:xfrm>
            <a:off x="764545" y="3237791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8" name="Text Placeholder 11"/>
          <p:cNvSpPr>
            <a:spLocks noGrp="1"/>
          </p:cNvSpPr>
          <p:nvPr>
            <p:ph type="body" sz="quarter" idx="39" hasCustomPrompt="1"/>
          </p:nvPr>
        </p:nvSpPr>
        <p:spPr>
          <a:xfrm>
            <a:off x="764545" y="3928933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1" name="Text Placeholder 11"/>
          <p:cNvSpPr>
            <a:spLocks noGrp="1"/>
          </p:cNvSpPr>
          <p:nvPr>
            <p:ph type="body" sz="quarter" idx="42" hasCustomPrompt="1"/>
          </p:nvPr>
        </p:nvSpPr>
        <p:spPr>
          <a:xfrm>
            <a:off x="764545" y="4620074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4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764545" y="5311216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5" name="Text Placeholder 11"/>
          <p:cNvSpPr>
            <a:spLocks noGrp="1"/>
          </p:cNvSpPr>
          <p:nvPr>
            <p:ph type="body" sz="quarter" idx="46" hasCustomPrompt="1"/>
          </p:nvPr>
        </p:nvSpPr>
        <p:spPr>
          <a:xfrm>
            <a:off x="4371092" y="5311216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6" name="Text Placeholder 11"/>
          <p:cNvSpPr>
            <a:spLocks noGrp="1"/>
          </p:cNvSpPr>
          <p:nvPr>
            <p:ph type="body" sz="quarter" idx="47" hasCustomPrompt="1"/>
          </p:nvPr>
        </p:nvSpPr>
        <p:spPr>
          <a:xfrm>
            <a:off x="7977640" y="5311216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7" name="Text Placeholder 11"/>
          <p:cNvSpPr>
            <a:spLocks noGrp="1"/>
          </p:cNvSpPr>
          <p:nvPr>
            <p:ph type="body" sz="quarter" idx="48" hasCustomPrompt="1"/>
          </p:nvPr>
        </p:nvSpPr>
        <p:spPr>
          <a:xfrm>
            <a:off x="4378015" y="2546649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8" name="Text Placeholder 11"/>
          <p:cNvSpPr>
            <a:spLocks noGrp="1"/>
          </p:cNvSpPr>
          <p:nvPr>
            <p:ph type="body" sz="quarter" idx="49" hasCustomPrompt="1"/>
          </p:nvPr>
        </p:nvSpPr>
        <p:spPr>
          <a:xfrm>
            <a:off x="4378015" y="3237791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9" name="Text Placeholder 11"/>
          <p:cNvSpPr>
            <a:spLocks noGrp="1"/>
          </p:cNvSpPr>
          <p:nvPr>
            <p:ph type="body" sz="quarter" idx="50" hasCustomPrompt="1"/>
          </p:nvPr>
        </p:nvSpPr>
        <p:spPr>
          <a:xfrm>
            <a:off x="4378015" y="3928933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0" name="Text Placeholder 11"/>
          <p:cNvSpPr>
            <a:spLocks noGrp="1"/>
          </p:cNvSpPr>
          <p:nvPr>
            <p:ph type="body" sz="quarter" idx="51" hasCustomPrompt="1"/>
          </p:nvPr>
        </p:nvSpPr>
        <p:spPr>
          <a:xfrm>
            <a:off x="4378015" y="4620074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1" name="Text Placeholder 11"/>
          <p:cNvSpPr>
            <a:spLocks noGrp="1"/>
          </p:cNvSpPr>
          <p:nvPr>
            <p:ph type="body" sz="quarter" idx="52" hasCustomPrompt="1"/>
          </p:nvPr>
        </p:nvSpPr>
        <p:spPr>
          <a:xfrm>
            <a:off x="7977640" y="2546649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2" name="Text Placeholder 11"/>
          <p:cNvSpPr>
            <a:spLocks noGrp="1"/>
          </p:cNvSpPr>
          <p:nvPr>
            <p:ph type="body" sz="quarter" idx="53" hasCustomPrompt="1"/>
          </p:nvPr>
        </p:nvSpPr>
        <p:spPr>
          <a:xfrm>
            <a:off x="7977640" y="3237791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3" name="Text Placeholder 11"/>
          <p:cNvSpPr>
            <a:spLocks noGrp="1"/>
          </p:cNvSpPr>
          <p:nvPr>
            <p:ph type="body" sz="quarter" idx="54" hasCustomPrompt="1"/>
          </p:nvPr>
        </p:nvSpPr>
        <p:spPr>
          <a:xfrm>
            <a:off x="7977640" y="3928933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4" name="Text Placeholder 11"/>
          <p:cNvSpPr>
            <a:spLocks noGrp="1"/>
          </p:cNvSpPr>
          <p:nvPr>
            <p:ph type="body" sz="quarter" idx="55" hasCustomPrompt="1"/>
          </p:nvPr>
        </p:nvSpPr>
        <p:spPr>
          <a:xfrm>
            <a:off x="7977640" y="4620074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5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5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8569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Étude de 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247805" y="3048373"/>
            <a:ext cx="5146477" cy="901898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CA" sz="1266" noProof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247805" y="2032621"/>
            <a:ext cx="5146477" cy="901898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CA" sz="1266" noProof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331820" y="2096862"/>
            <a:ext cx="1824302" cy="759393"/>
          </a:xfrm>
          <a:prstGeom prst="rect">
            <a:avLst/>
          </a:prstGeom>
        </p:spPr>
        <p:txBody>
          <a:bodyPr vert="horz" anchor="t"/>
          <a:lstStyle>
            <a:lvl1pPr algn="l">
              <a:defRPr sz="4219" b="1">
                <a:solidFill>
                  <a:srgbClr val="006472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XX %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6331820" y="3118658"/>
            <a:ext cx="1812056" cy="759393"/>
          </a:xfrm>
          <a:prstGeom prst="rect">
            <a:avLst/>
          </a:prstGeom>
        </p:spPr>
        <p:txBody>
          <a:bodyPr vert="horz" anchor="t"/>
          <a:lstStyle>
            <a:lvl1pPr algn="l">
              <a:defRPr sz="4219" b="1">
                <a:solidFill>
                  <a:srgbClr val="006472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X M$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8931315" y="2096862"/>
            <a:ext cx="2373827" cy="759393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969" b="0">
                <a:solidFill>
                  <a:srgbClr val="666666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Preuve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931315" y="3118658"/>
            <a:ext cx="2373827" cy="759393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lang="en-US" sz="1969" b="0" dirty="0">
                <a:solidFill>
                  <a:srgbClr val="66666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Preuve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764546" y="2020861"/>
            <a:ext cx="5201419" cy="1945665"/>
          </a:xfrm>
          <a:prstGeom prst="rect">
            <a:avLst/>
          </a:prstGeom>
        </p:spPr>
        <p:txBody>
          <a:bodyPr vert="horz" anchor="t"/>
          <a:lstStyle>
            <a:lvl1pPr marL="321457" indent="-321457" algn="l">
              <a:spcAft>
                <a:spcPts val="844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Défis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759364" y="4278698"/>
            <a:ext cx="10631594" cy="1861397"/>
          </a:xfrm>
          <a:prstGeom prst="rect">
            <a:avLst/>
          </a:prstGeom>
          <a:solidFill>
            <a:srgbClr val="49134C"/>
          </a:solidFill>
        </p:spPr>
        <p:txBody>
          <a:bodyPr vert="horz" lIns="288000" tIns="252000" rIns="288000" bIns="252000"/>
          <a:lstStyle>
            <a:lvl1pPr marL="0" indent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Résultats clés</a:t>
            </a:r>
          </a:p>
          <a:p>
            <a:pPr lvl="1"/>
            <a:r>
              <a:rPr lang="fr-CA" noProof="0"/>
              <a:t>Second niveau</a:t>
            </a:r>
          </a:p>
        </p:txBody>
      </p:sp>
      <p:sp>
        <p:nvSpPr>
          <p:cNvPr id="16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4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5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47930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42368" y="182439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lIns="76200" anchor="ctr"/>
          <a:lstStyle>
            <a:lvl1pPr marL="0" algn="ctr">
              <a:lnSpc>
                <a:spcPct val="80000"/>
              </a:lnSpc>
              <a:defRPr sz="1266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0" algn="ctr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751827" y="182439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661285" y="182439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42368" y="303317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51827" y="303317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8661285" y="2672405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 marR="0" indent="-241093" algn="ctr" defTabSz="642915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8661285" y="3393943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 marR="0" indent="-241093" algn="ctr" defTabSz="642915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842368" y="5574022"/>
            <a:ext cx="10498748" cy="541363"/>
          </a:xfrm>
          <a:prstGeom prst="rect">
            <a:avLst/>
          </a:prstGeom>
          <a:solidFill>
            <a:srgbClr val="49134C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Information supplémentaire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842367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977608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5112849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7248089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9383330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842367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2977608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5112849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7248089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9383330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3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9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30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58229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e Cl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833520" y="1726359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54983" y="2129095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2254983" y="239967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33520" y="3286651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254983" y="3689387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833520" y="4818745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2254983" y="5221481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6260541" y="1726359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7682004" y="2129095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6260541" y="3286651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7682004" y="3689387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29" hasCustomPrompt="1"/>
          </p:nvPr>
        </p:nvSpPr>
        <p:spPr>
          <a:xfrm>
            <a:off x="6260541" y="4818745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7682004" y="5221481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28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7682110" y="239967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2254983" y="396751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7682110" y="396751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38" hasCustomPrompt="1"/>
          </p:nvPr>
        </p:nvSpPr>
        <p:spPr>
          <a:xfrm>
            <a:off x="2254983" y="5493819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39" hasCustomPrompt="1"/>
          </p:nvPr>
        </p:nvSpPr>
        <p:spPr>
          <a:xfrm>
            <a:off x="7682110" y="5493819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0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1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14544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séparation -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7"/>
          <p:cNvSpPr>
            <a:spLocks noGrp="1"/>
          </p:cNvSpPr>
          <p:nvPr>
            <p:ph type="title" hasCustomPrompt="1"/>
          </p:nvPr>
        </p:nvSpPr>
        <p:spPr>
          <a:xfrm>
            <a:off x="762907" y="5040585"/>
            <a:ext cx="10612538" cy="567351"/>
          </a:xfrm>
          <a:prstGeom prst="rect">
            <a:avLst/>
          </a:prstGeom>
        </p:spPr>
        <p:txBody>
          <a:bodyPr anchor="b"/>
          <a:lstStyle>
            <a:lvl1pPr algn="l">
              <a:defRPr sz="2531" b="1" baseline="0">
                <a:solidFill>
                  <a:srgbClr val="F7921E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Page de séparation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9370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4" hasCustomPrompt="1"/>
          </p:nvPr>
        </p:nvSpPr>
        <p:spPr>
          <a:xfrm>
            <a:off x="992117" y="2029328"/>
            <a:ext cx="10433419" cy="3923366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graphique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-619769" y="3573699"/>
            <a:ext cx="2877239" cy="336718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ctr">
              <a:defRPr sz="126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Éditer l’axe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018595" y="5965710"/>
            <a:ext cx="3836318" cy="252539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ctr">
              <a:defRPr sz="126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Éditer l’axe</a:t>
            </a:r>
          </a:p>
        </p:txBody>
      </p:sp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94969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ble Placeholder 7"/>
          <p:cNvSpPr>
            <a:spLocks noGrp="1"/>
          </p:cNvSpPr>
          <p:nvPr>
            <p:ph type="tbl" sz="quarter" idx="12" hasCustomPrompt="1"/>
          </p:nvPr>
        </p:nvSpPr>
        <p:spPr>
          <a:xfrm>
            <a:off x="771646" y="2029327"/>
            <a:ext cx="10653890" cy="398950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tableau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43354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266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4494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474E15-F2DA-4445-93E6-DE2E05BAF8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AF2D6C2-250D-614D-B188-A7E9AFD92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89B81E-9FBC-594E-A5FD-3BFE41106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1/28/2022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38BCE2-4DCD-D446-ADF3-9BA497837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0677B5-08C1-5840-AAC8-66080A4B4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756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1967FE-1332-1141-B95F-0E5AF7311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3DDBA6-1421-D745-B6D6-B8450F62B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D62A1F-4362-F743-8C31-BF3F7723D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3D6E-A121-C446-A9A9-4A518B7A203F}" type="datetime1">
              <a:rPr lang="fr-CA" smtClean="0"/>
              <a:t>2022-01-28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1E4F35-7F48-A544-AEF7-90EBA5EF9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A93D19-D6D5-8541-B75D-9973CBB0D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318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5EA507-59C1-9048-B2B2-6F48F7366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470169-3E2F-C644-949D-C6FB0B3F3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1DC838-D77B-D34B-89DA-D60CE068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90EEE-B464-0046-999B-272AABB19050}" type="datetime1">
              <a:rPr lang="fr-CA" smtClean="0"/>
              <a:t>2022-01-28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1EBE3B-ABE0-0C49-93BF-8BBA5EE8E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4905EF-DC0E-754F-B239-A2F15C25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6086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CC497F-DD70-DB4D-8107-91FB14EC2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3BF67E-C901-C743-BE64-8F9291359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8CA9485-2366-6845-AEC8-3A5DF6F21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DD3232-A1BE-4A4A-853C-0F48A84AE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D62F-41C7-3E4F-9725-679325BDF607}" type="datetime1">
              <a:rPr lang="fr-CA" smtClean="0"/>
              <a:t>2022-01-28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039693-9E71-BB49-B7E2-FC95687FC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AE42390-EA45-6C44-8E12-5573C766A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947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1C482-DD8E-EA4D-9C47-601F4F8D7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D80861-1361-F949-B157-749DA9958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9D7D872-3E12-5D47-B827-91852E8A3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461813E-BE28-4A49-8AE0-B1EC4D2630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A7B66D4-6BAF-D149-ADA4-679F5AFDC4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3997F83-3393-CC49-B8EF-D9DB1DECA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F6BA-EE37-974D-8C57-1A8858980457}" type="datetime1">
              <a:rPr lang="fr-CA" smtClean="0"/>
              <a:t>2022-01-28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C5705AE-6907-3645-A827-A37077B44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EF90092-74A9-6C48-B42E-70D63401B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3837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DAFDC9-D36E-4343-90F7-0A84A15AF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BA0B285-AC64-2449-A260-B7E618670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7269-D503-0F45-82F6-EC569520B1A0}" type="datetime1">
              <a:rPr lang="fr-CA" smtClean="0"/>
              <a:t>2022-01-28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25EE5F7-B9EB-5843-AB18-6712745A5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EE884F9-37CD-4947-B5C9-4E02498E6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464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/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367507" cy="4333500"/>
          </a:xfrm>
          <a:prstGeom prst="rect">
            <a:avLst/>
          </a:prstGeom>
          <a:solidFill>
            <a:srgbClr val="F7921E"/>
          </a:solidFill>
        </p:spPr>
        <p:txBody>
          <a:bodyPr anchor="ctr" anchorCtr="1"/>
          <a:lstStyle>
            <a:lvl1pPr algn="ctr">
              <a:defRPr sz="2531" b="1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pic>
        <p:nvPicPr>
          <p:cNvPr id="5" name="Picture Placeholder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367507" y="1"/>
            <a:ext cx="10833750" cy="433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8740" y="5890020"/>
            <a:ext cx="34409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1pPr>
            <a:lvl2pPr marL="742950" indent="-28575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1143000" indent="-22860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600200" indent="-22860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2057400" indent="-22860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eaLnBrk="1" hangingPunct="1"/>
            <a:r>
              <a:rPr lang="fr-CA" sz="1125" noProof="0" dirty="0">
                <a:solidFill>
                  <a:srgbClr val="171717"/>
                </a:solidFill>
              </a:rPr>
              <a:t>Visitez notre site : </a:t>
            </a:r>
            <a:r>
              <a:rPr lang="fr-CA" sz="1125" noProof="0" dirty="0">
                <a:solidFill>
                  <a:srgbClr val="006472"/>
                </a:solidFill>
              </a:rPr>
              <a:t>parcoursdenfant.com</a:t>
            </a:r>
          </a:p>
          <a:p>
            <a:pPr eaLnBrk="1" hangingPunct="1"/>
            <a:r>
              <a:rPr lang="fr-CA" sz="1125" noProof="0" dirty="0">
                <a:solidFill>
                  <a:srgbClr val="171717"/>
                </a:solidFill>
              </a:rPr>
              <a:t>Suivez-nous :</a:t>
            </a:r>
            <a:r>
              <a:rPr lang="fr-CA" sz="1125" baseline="0" noProof="0" dirty="0">
                <a:solidFill>
                  <a:srgbClr val="171717"/>
                </a:solidFill>
              </a:rPr>
              <a:t> </a:t>
            </a:r>
            <a:r>
              <a:rPr lang="fr-CA" sz="1125" baseline="0" noProof="0" dirty="0">
                <a:solidFill>
                  <a:srgbClr val="006472"/>
                </a:solidFill>
              </a:rPr>
              <a:t>@</a:t>
            </a:r>
            <a:r>
              <a:rPr lang="fr-CA" sz="1125" baseline="0" noProof="0" dirty="0" err="1">
                <a:solidFill>
                  <a:srgbClr val="006472"/>
                </a:solidFill>
              </a:rPr>
              <a:t>Morneau_Shepell</a:t>
            </a:r>
            <a:endParaRPr lang="fr-CA" sz="1125" noProof="0" dirty="0">
              <a:solidFill>
                <a:srgbClr val="006472"/>
              </a:solidFill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800229" y="4761299"/>
            <a:ext cx="3431458" cy="244682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Prénom Nom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330631" y="4761299"/>
            <a:ext cx="3431458" cy="244682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Prénom Nom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7847188" y="4761299"/>
            <a:ext cx="3431458" cy="244682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Prénom Nom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800229" y="5530682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Numéro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800229" y="5012760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Position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800229" y="5271721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Email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4336386" y="5530682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Numéro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4336386" y="5012760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Position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4336386" y="5271721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Email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7848729" y="5530682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marR="0" indent="-241093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marL="0" marR="0" lvl="0" indent="-241093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noProof="0"/>
              <a:t>Numéro</a:t>
            </a:r>
          </a:p>
          <a:p>
            <a:pPr lvl="0"/>
            <a:endParaRPr lang="fr-CA" noProof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7848729" y="5012760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Position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7848729" y="5271721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Email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8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39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82350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6CEA8B9-D959-B74C-9DA3-54E1BE8DD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1/28/2022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5E49883-4250-AD45-8036-14F1F9F46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20773B-0CC9-1D42-AD64-6BCD4052E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7035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287678-2E8C-8345-91D0-6D77AC475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B4BC09-65A8-5D4D-9D1D-667F99678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4AB0366-B7FE-ED49-A740-5F1612E22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B20D45-B6D0-9C41-A1B2-CAF4F24F7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AF42-8851-8944-904A-52E9F94CDAD2}" type="datetime1">
              <a:rPr lang="fr-CA" smtClean="0"/>
              <a:t>2022-01-28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74DA4F-F9A1-E34E-9FAE-A2CD8896B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0B9B32-2624-0847-9EFA-E02623E59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4561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BCA619-78E8-A64B-BD04-24B473F0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99D167A-AB0C-1641-AD74-0CE454AB0C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Cliquez sur l'icône pour ajouter une image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30A91DD-94EC-AB40-AEFF-5D1433ECA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7B9A1E-6B19-174B-B9D1-9867AD39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0DA0-1F0E-C34D-B09E-222DCA10E9DD}" type="datetime1">
              <a:rPr lang="fr-CA" smtClean="0"/>
              <a:t>2022-01-28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DA1E8A-13E1-F947-8E31-58375D243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56650B3-1B27-1449-9193-A1AEABE5F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7690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528E94-3D8D-5948-8C23-51329F522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C58E648-943A-B24B-84A0-EF18672C50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8FEFA2-3246-DF44-B8CF-8372A1F7A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48DD-B3BE-0842-BF3E-E6114A3502C8}" type="datetime1">
              <a:rPr lang="fr-CA" smtClean="0"/>
              <a:t>2022-01-28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319E29-7BBE-8948-9F97-4544AAB8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DD3D88-53C1-2143-AACE-EC091CA5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938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1A79CA7-B2B0-D744-BF72-0189C11881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C4FC349-9D6C-C442-A77E-26E6E16DD9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145B37-FB17-C24F-A319-33ABDEF26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47E2-ACD4-CC41-8F6B-A348031F3464}" type="datetime1">
              <a:rPr lang="fr-CA" smtClean="0"/>
              <a:t>2022-01-28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5BFA96-E07C-404B-B545-B7A30ED7A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3A9C92-DA21-C943-A19A-728E61F67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324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62908" y="1851950"/>
            <a:ext cx="10662628" cy="3935786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 baseline="0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0911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exte - 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62907" y="1851950"/>
            <a:ext cx="5134928" cy="3935786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310141" y="1851950"/>
            <a:ext cx="5128624" cy="3935786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 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8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9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7433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ssage principal -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63490" y="2103126"/>
            <a:ext cx="4275671" cy="3502991"/>
          </a:xfrm>
          <a:prstGeom prst="rect">
            <a:avLst/>
          </a:prstGeom>
        </p:spPr>
        <p:txBody>
          <a:bodyPr vert="horz" tIns="0"/>
          <a:lstStyle>
            <a:lvl1pPr marL="0" indent="0" algn="l">
              <a:defRPr sz="2672" b="0" baseline="0">
                <a:solidFill>
                  <a:srgbClr val="9E3D9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Message principal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279692" y="2103126"/>
            <a:ext cx="6145609" cy="3502991"/>
          </a:xfrm>
          <a:prstGeom prst="rect">
            <a:avLst/>
          </a:prstGeom>
        </p:spPr>
        <p:txBody>
          <a:bodyPr vert="horz"/>
          <a:lstStyle>
            <a:lvl1pPr marL="321457" indent="-321457" algn="l">
              <a:spcAft>
                <a:spcPts val="844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/>
              <a:t>Points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10517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ssage principal - Paragrap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63489" y="4626867"/>
            <a:ext cx="10661813" cy="997288"/>
          </a:xfrm>
          <a:prstGeom prst="rect">
            <a:avLst/>
          </a:prstGeom>
        </p:spPr>
        <p:txBody>
          <a:bodyPr vert="horz" tIns="0"/>
          <a:lstStyle>
            <a:lvl1pPr algn="l">
              <a:defRPr sz="2672" b="0" baseline="0">
                <a:solidFill>
                  <a:srgbClr val="9E3D9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Message principal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64546" y="1856459"/>
            <a:ext cx="10660755" cy="2651655"/>
          </a:xfrm>
          <a:prstGeom prst="rect">
            <a:avLst/>
          </a:prstGeom>
        </p:spPr>
        <p:txBody>
          <a:bodyPr vert="horz"/>
          <a:lstStyle>
            <a:lvl1pPr marL="0" indent="0" algn="l">
              <a:buFont typeface="Arial"/>
              <a:buNone/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Paragraphe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61033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837785" y="1851951"/>
            <a:ext cx="10562360" cy="4249562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35825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Bas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62907" y="3984998"/>
            <a:ext cx="10662828" cy="2116514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762908" y="1855508"/>
            <a:ext cx="10655808" cy="2030278"/>
          </a:xfrm>
          <a:prstGeom prst="rect">
            <a:avLst/>
          </a:prstGeom>
        </p:spPr>
        <p:txBody>
          <a:bodyPr vert="horz"/>
          <a:lstStyle>
            <a:lvl1pPr marL="321457" indent="-321457" algn="l">
              <a:spcAft>
                <a:spcPts val="844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/>
              <a:t>Points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3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4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5595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orneau Shepell Logo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833" y="6308825"/>
            <a:ext cx="1861839" cy="37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1358563" y="6313965"/>
            <a:ext cx="0" cy="549616"/>
          </a:xfrm>
          <a:prstGeom prst="line">
            <a:avLst/>
          </a:prstGeom>
          <a:noFill/>
          <a:ln w="25400">
            <a:solidFill>
              <a:srgbClr val="1791A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266"/>
          </a:p>
        </p:txBody>
      </p:sp>
      <p:sp>
        <p:nvSpPr>
          <p:cNvPr id="6" name="ZoneTexte 5"/>
          <p:cNvSpPr txBox="1"/>
          <p:nvPr/>
        </p:nvSpPr>
        <p:spPr>
          <a:xfrm>
            <a:off x="796019" y="6381553"/>
            <a:ext cx="2510517" cy="24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sz="984" kern="0" dirty="0">
                <a:solidFill>
                  <a:srgbClr val="000000"/>
                </a:solidFill>
              </a:rPr>
              <a:t>Confidentiel – ne pas distribuer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1358562" y="6382794"/>
            <a:ext cx="833438" cy="2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DFD2C6A-E6DD-42F5-B4C9-30BA946B4BE1}" type="slidenum">
              <a:rPr lang="en-CA" sz="1266" smtClean="0">
                <a:solidFill>
                  <a:schemeClr val="tx1"/>
                </a:solidFill>
              </a:rPr>
              <a:pPr algn="ctr"/>
              <a:t>‹N°›</a:t>
            </a:fld>
            <a:endParaRPr lang="en-US" sz="1266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5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+mj-lt"/>
          <a:ea typeface="ＭＳ Ｐゴシック" charset="0"/>
          <a:cs typeface="ＭＳ Ｐゴシック" charset="0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41093" indent="-241093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ＭＳ Ｐゴシック" charset="0"/>
          <a:sym typeface="Gill Sans" charset="0"/>
        </a:defRPr>
      </a:lvl1pPr>
      <a:lvl2pPr marL="522368" indent="-200911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2pPr>
      <a:lvl3pPr marL="803643" indent="-1607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3pPr>
      <a:lvl4pPr marL="1125101" indent="-1607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4pPr>
      <a:lvl5pPr marL="1446558" indent="-1607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FAFED5E-491C-9F43-A8E0-F43E8586B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CC5029-160C-D04B-B6C2-C2234BE30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038C8C-6271-1949-AE36-24639F4EE0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7600-4F67-6246-8A57-55B838E9D55A}" type="datetime1">
              <a:rPr lang="fr-CA" smtClean="0"/>
              <a:t>2022-01-28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55FB22-4B7A-0844-9452-B4CC1766D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© Nathalie Chapleau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9D758D-4193-8547-B2EE-EBD8A0175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143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10" Type="http://schemas.openxmlformats.org/officeDocument/2006/relationships/image" Target="../media/image14.emf"/><Relationship Id="rId4" Type="http://schemas.openxmlformats.org/officeDocument/2006/relationships/tags" Target="../tags/tag79.xml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10" Type="http://schemas.openxmlformats.org/officeDocument/2006/relationships/image" Target="../media/image12.png"/><Relationship Id="rId4" Type="http://schemas.openxmlformats.org/officeDocument/2006/relationships/tags" Target="../tags/tag86.xml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slideLayout" Target="../slideLayouts/slideLayout24.xml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12" Type="http://schemas.openxmlformats.org/officeDocument/2006/relationships/tags" Target="../tags/tag101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5" Type="http://schemas.openxmlformats.org/officeDocument/2006/relationships/tags" Target="../tags/tag94.xml"/><Relationship Id="rId15" Type="http://schemas.openxmlformats.org/officeDocument/2006/relationships/image" Target="../media/image14.emf"/><Relationship Id="rId10" Type="http://schemas.openxmlformats.org/officeDocument/2006/relationships/tags" Target="../tags/tag99.xml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10" Type="http://schemas.openxmlformats.org/officeDocument/2006/relationships/image" Target="../media/image14.emf"/><Relationship Id="rId4" Type="http://schemas.openxmlformats.org/officeDocument/2006/relationships/tags" Target="../tags/tag105.xml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10" Type="http://schemas.openxmlformats.org/officeDocument/2006/relationships/image" Target="../media/image14.emf"/><Relationship Id="rId4" Type="http://schemas.openxmlformats.org/officeDocument/2006/relationships/tags" Target="../tags/tag112.xml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12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11.jpeg"/><Relationship Id="rId5" Type="http://schemas.openxmlformats.org/officeDocument/2006/relationships/tags" Target="../tags/tag7.xml"/><Relationship Id="rId10" Type="http://schemas.openxmlformats.org/officeDocument/2006/relationships/audio" Target="../media/audio1.wav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1.jpeg"/><Relationship Id="rId5" Type="http://schemas.openxmlformats.org/officeDocument/2006/relationships/tags" Target="../tags/tag15.xml"/><Relationship Id="rId10" Type="http://schemas.openxmlformats.org/officeDocument/2006/relationships/audio" Target="../media/audio1.wav"/><Relationship Id="rId4" Type="http://schemas.openxmlformats.org/officeDocument/2006/relationships/tags" Target="../tags/tag14.xml"/><Relationship Id="rId9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12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11.jpeg"/><Relationship Id="rId5" Type="http://schemas.openxmlformats.org/officeDocument/2006/relationships/tags" Target="../tags/tag23.xml"/><Relationship Id="rId10" Type="http://schemas.openxmlformats.org/officeDocument/2006/relationships/audio" Target="../media/audio1.wav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14.sv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../media/image13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12.png"/><Relationship Id="rId5" Type="http://schemas.openxmlformats.org/officeDocument/2006/relationships/tags" Target="../tags/tag31.xml"/><Relationship Id="rId10" Type="http://schemas.openxmlformats.org/officeDocument/2006/relationships/image" Target="../media/image11.jpeg"/><Relationship Id="rId4" Type="http://schemas.openxmlformats.org/officeDocument/2006/relationships/tags" Target="../tags/tag30.xml"/><Relationship Id="rId9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image" Target="../media/image14.emf"/><Relationship Id="rId2" Type="http://schemas.openxmlformats.org/officeDocument/2006/relationships/tags" Target="../tags/tag36.xml"/><Relationship Id="rId16" Type="http://schemas.openxmlformats.org/officeDocument/2006/relationships/image" Target="../media/image12.png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5" Type="http://schemas.openxmlformats.org/officeDocument/2006/relationships/tags" Target="../tags/tag39.xml"/><Relationship Id="rId15" Type="http://schemas.openxmlformats.org/officeDocument/2006/relationships/slideLayout" Target="../slideLayouts/slideLayout24.xml"/><Relationship Id="rId10" Type="http://schemas.openxmlformats.org/officeDocument/2006/relationships/tags" Target="../tags/tag44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10" Type="http://schemas.openxmlformats.org/officeDocument/2006/relationships/image" Target="../media/image14.emf"/><Relationship Id="rId4" Type="http://schemas.openxmlformats.org/officeDocument/2006/relationships/tags" Target="../tags/tag52.xm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10" Type="http://schemas.openxmlformats.org/officeDocument/2006/relationships/image" Target="../media/image12.png"/><Relationship Id="rId4" Type="http://schemas.openxmlformats.org/officeDocument/2006/relationships/tags" Target="../tags/tag59.xml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tags" Target="../tags/tag75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tags" Target="../tags/tag74.xml"/><Relationship Id="rId2" Type="http://schemas.openxmlformats.org/officeDocument/2006/relationships/tags" Target="../tags/tag64.xml"/><Relationship Id="rId16" Type="http://schemas.openxmlformats.org/officeDocument/2006/relationships/image" Target="../media/image14.emf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5" Type="http://schemas.openxmlformats.org/officeDocument/2006/relationships/tags" Target="../tags/tag67.xml"/><Relationship Id="rId15" Type="http://schemas.openxmlformats.org/officeDocument/2006/relationships/image" Target="../media/image12.png"/><Relationship Id="rId10" Type="http://schemas.openxmlformats.org/officeDocument/2006/relationships/tags" Target="../tags/tag72.xml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F4DEC83-947D-B54D-94BF-A2C5B66C1FC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4093"/>
            <a:ext cx="12192000" cy="688874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0F4CEBC-43E3-7B43-AEB1-0500D01802A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9790" y="4466951"/>
            <a:ext cx="2892458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2600" dirty="0" smtClean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Comprends</a:t>
            </a:r>
            <a:r>
              <a:rPr lang="fr-CA" sz="2600" dirty="0" smtClean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le  texte</a:t>
            </a:r>
            <a:endParaRPr lang="fr-CA" sz="2600" b="0" cap="none" spc="0" dirty="0">
              <a:ln w="0"/>
              <a:solidFill>
                <a:srgbClr val="27235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28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246B128-1CBA-0E4A-976F-0862EDA49B1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4893547" y="1060704"/>
            <a:ext cx="6049108" cy="5082983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Pour comprendre les mots de ma lecture, je peux le segmenter pour trouver le mot de base ou je peux le construire pour trouver le mot construit.</a:t>
            </a:r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5E70DB-B485-C64A-8348-240F4419504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09675" y="1175111"/>
            <a:ext cx="30564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Pour en savoir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89CA81-8F4E-5D44-9533-D090EEFE69D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977113" y="1775570"/>
            <a:ext cx="8226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0000" b="1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fr-FR" sz="100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52F23E0-AAB7-CD40-8FA6-D747AAE0F9A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2" name="Image 11"/>
          <p:cNvPicPr/>
          <p:nvPr>
            <p:custDataLst>
              <p:tags r:id="rId7"/>
            </p:custDataLst>
          </p:nvPr>
        </p:nvPicPr>
        <p:blipFill>
          <a:blip r:embed="rId1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115" y="3825240"/>
            <a:ext cx="1078993" cy="2575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266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789119" y="2482806"/>
            <a:ext cx="461376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8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Découvre </a:t>
            </a:r>
            <a:endParaRPr lang="fr-CA" sz="4800" dirty="0">
              <a:solidFill>
                <a:srgbClr val="27235C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m</a:t>
            </a:r>
            <a:r>
              <a:rPr lang="fr-CA" sz="48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on autre truc</a:t>
            </a:r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.</a:t>
            </a:r>
            <a:endParaRPr lang="fr-CA" sz="32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27235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5B64E1A-EDD3-054C-B072-89F50168BFE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1E0158F-7579-E443-8166-1B741019F6D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F1E868-41F3-9848-B087-A562D07C9D58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B8D9FC-8026-874E-AF68-7E9D4BFEDC86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53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8" y="409480"/>
            <a:ext cx="58815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Lis 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la phrase.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14505" y="1397171"/>
            <a:ext cx="85113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Il y a un joli toutou chez le </a:t>
            </a:r>
            <a:r>
              <a:rPr lang="fr-CA" sz="3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lunettier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Image 13"/>
          <p:cNvPicPr/>
          <p:nvPr>
            <p:custDataLst>
              <p:tags r:id="rId7"/>
            </p:custDataLst>
          </p:nvPr>
        </p:nvPicPr>
        <p:blipFill>
          <a:blip r:embed="rId1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182" y="1220880"/>
            <a:ext cx="2285879" cy="43243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ensées 1"/>
          <p:cNvSpPr/>
          <p:nvPr>
            <p:custDataLst>
              <p:tags r:id="rId8"/>
            </p:custDataLst>
          </p:nvPr>
        </p:nvSpPr>
        <p:spPr>
          <a:xfrm>
            <a:off x="120229" y="403799"/>
            <a:ext cx="7762349" cy="2216437"/>
          </a:xfrm>
          <a:prstGeom prst="cloudCallout">
            <a:avLst>
              <a:gd name="adj1" fmla="val 73020"/>
              <a:gd name="adj2" fmla="val 28985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 smtClean="0">
                <a:latin typeface="Comic Sans MS" panose="030F0702030302020204" pitchFamily="66" charset="0"/>
              </a:rPr>
              <a:t>Pour m’aider à comprendre le sens de cette phrase, je trouve le sens des préfixes ou des suffixes.</a:t>
            </a:r>
          </a:p>
          <a:p>
            <a:pPr algn="ctr"/>
            <a:r>
              <a:rPr lang="fr-CA" sz="2400" dirty="0" smtClean="0">
                <a:latin typeface="Comic Sans MS" panose="030F0702030302020204" pitchFamily="66" charset="0"/>
              </a:rPr>
              <a:t>Essaie toi aussi!</a:t>
            </a:r>
            <a:endParaRPr lang="fr-CA" sz="2400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67595" y="2321287"/>
            <a:ext cx="97007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Quel est le sens du suffixe « -</a:t>
            </a:r>
            <a:r>
              <a:rPr lang="fr-CA" sz="30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ier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 »?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91898" y="2894459"/>
            <a:ext cx="98859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As-tu trouvé?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79747" y="3514749"/>
            <a:ext cx="98859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Ce suffixe signifie « la personne » comme dans « chocolatier » ou « romancier ».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Pensées 19"/>
          <p:cNvSpPr/>
          <p:nvPr>
            <p:custDataLst>
              <p:tags r:id="rId12"/>
            </p:custDataLst>
          </p:nvPr>
        </p:nvSpPr>
        <p:spPr>
          <a:xfrm>
            <a:off x="5233099" y="4640651"/>
            <a:ext cx="4484768" cy="1715911"/>
          </a:xfrm>
          <a:prstGeom prst="cloudCallout">
            <a:avLst>
              <a:gd name="adj1" fmla="val 55748"/>
              <a:gd name="adj2" fmla="val -15754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 smtClean="0">
                <a:latin typeface="Comic Sans MS" panose="030F0702030302020204" pitchFamily="66" charset="0"/>
              </a:rPr>
              <a:t>Maintenant, tu peux trouver le sens de la phrase.</a:t>
            </a:r>
            <a:endParaRPr lang="fr-CA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34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  <p:bldP spid="2" grpId="1" animBg="1"/>
      <p:bldP spid="15" grpId="0"/>
      <p:bldP spid="17" grpId="0"/>
      <p:bldP spid="18" grpId="0"/>
      <p:bldP spid="20" grpId="0" animBg="1"/>
      <p:bldP spid="2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246B128-1CBA-0E4A-976F-0862EDA49B1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4893547" y="1060704"/>
            <a:ext cx="6049108" cy="5082983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Pour comprendre les mots de ma lecture, je peux trouver le sens du préfixe ou du suffixe.</a:t>
            </a:r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5E70DB-B485-C64A-8348-240F4419504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09675" y="1175111"/>
            <a:ext cx="30564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Pour en savoir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89CA81-8F4E-5D44-9533-D090EEFE69D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977113" y="1775570"/>
            <a:ext cx="8226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0000" b="1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fr-FR" sz="100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52F23E0-AAB7-CD40-8FA6-D747AAE0F9A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2" name="Image 11"/>
          <p:cNvPicPr/>
          <p:nvPr>
            <p:custDataLst>
              <p:tags r:id="rId7"/>
            </p:custDataLst>
          </p:nvPr>
        </p:nvPicPr>
        <p:blipFill>
          <a:blip r:embed="rId1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115" y="3825240"/>
            <a:ext cx="1078993" cy="2575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907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EDD3C0BB-DE69-B243-A491-B2A00C1681F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038632B-68D4-4F42-BD66-297AB45E5B9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-7301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6227064" y="640080"/>
            <a:ext cx="5723044" cy="5701674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CA" sz="40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Rappelle-toi</a:t>
            </a:r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! </a:t>
            </a:r>
          </a:p>
          <a:p>
            <a:endParaRPr lang="fr-CA" sz="20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Il 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y a plusieurs 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 trucs » ou stratégies 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que tu peux </a:t>
            </a:r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utiliser pour comprendre les mots dans un texte.</a:t>
            </a:r>
            <a:endParaRPr kumimoji="0" lang="fr-FR" sz="4000" b="0" i="0" u="none" strike="noStrike" cap="none" normalizeH="0" dirty="0">
              <a:ln>
                <a:noFill/>
              </a:ln>
              <a:solidFill>
                <a:srgbClr val="002060"/>
              </a:solidFill>
              <a:effectLst/>
              <a:sym typeface="Calibri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A19B07-3857-D841-991B-1EBA38DBA6B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11713" y="1759311"/>
            <a:ext cx="30564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Rappel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72DFEAE-50A7-A743-BD77-F68A2ADEFE3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0" name="Image 9"/>
          <p:cNvPicPr/>
          <p:nvPr>
            <p:custDataLst>
              <p:tags r:id="rId7"/>
            </p:custDataLst>
          </p:nvPr>
        </p:nvPicPr>
        <p:blipFill>
          <a:blip r:embed="rId1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52544" y="3415673"/>
            <a:ext cx="1426463" cy="29260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909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A4A4E1E0-5F38-E349-8124-0FAE9A5A656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 rot="16200000">
            <a:off x="2922386" y="-1876464"/>
            <a:ext cx="6314552" cy="10538822"/>
            <a:chOff x="1081217" y="988541"/>
            <a:chExt cx="7438767" cy="11170508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1647E93C-FE2D-BB4E-A587-4A91894A4D82}"/>
                </a:ext>
              </a:extLst>
            </p:cNvPr>
            <p:cNvGrpSpPr/>
            <p:nvPr/>
          </p:nvGrpSpPr>
          <p:grpSpPr>
            <a:xfrm>
              <a:off x="1081217" y="988541"/>
              <a:ext cx="7438767" cy="11170508"/>
              <a:chOff x="1285103" y="988541"/>
              <a:chExt cx="7438767" cy="11170508"/>
            </a:xfrm>
          </p:grpSpPr>
          <p:sp>
            <p:nvSpPr>
              <p:cNvPr id="13" name="Rectangle à coins arrondis 4">
                <a:extLst>
                  <a:ext uri="{FF2B5EF4-FFF2-40B4-BE49-F238E27FC236}">
                    <a16:creationId xmlns:a16="http://schemas.microsoft.com/office/drawing/2014/main" id="{DC253DA4-3DA9-A34E-8394-C5776ECCB237}"/>
                  </a:ext>
                </a:extLst>
              </p:cNvPr>
              <p:cNvSpPr/>
              <p:nvPr/>
            </p:nvSpPr>
            <p:spPr>
              <a:xfrm>
                <a:off x="1285103" y="988541"/>
                <a:ext cx="7438767" cy="11170508"/>
              </a:xfrm>
              <a:prstGeom prst="roundRect">
                <a:avLst/>
              </a:prstGeom>
              <a:solidFill>
                <a:schemeClr val="tx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085C57C-EDA7-7B4B-A2F8-AFCCEAB567D0}"/>
                  </a:ext>
                </a:extLst>
              </p:cNvPr>
              <p:cNvSpPr/>
              <p:nvPr/>
            </p:nvSpPr>
            <p:spPr>
              <a:xfrm>
                <a:off x="1893288" y="2199503"/>
                <a:ext cx="6222397" cy="840259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6328EB9C-D120-1F4D-A07E-1CF286351092}"/>
                </a:ext>
              </a:extLst>
            </p:cNvPr>
            <p:cNvSpPr/>
            <p:nvPr/>
          </p:nvSpPr>
          <p:spPr>
            <a:xfrm>
              <a:off x="4343400" y="11046941"/>
              <a:ext cx="914400" cy="914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3AB0E275-28C8-B545-8579-EF34761E52E4}"/>
                </a:ext>
              </a:extLst>
            </p:cNvPr>
            <p:cNvSpPr/>
            <p:nvPr/>
          </p:nvSpPr>
          <p:spPr>
            <a:xfrm>
              <a:off x="6623222" y="1346885"/>
              <a:ext cx="568411" cy="56841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Rectangle à coins arrondis 10">
              <a:extLst>
                <a:ext uri="{FF2B5EF4-FFF2-40B4-BE49-F238E27FC236}">
                  <a16:creationId xmlns:a16="http://schemas.microsoft.com/office/drawing/2014/main" id="{C25E45DA-75E6-2E4A-9A88-D2230B57AD23}"/>
                </a:ext>
              </a:extLst>
            </p:cNvPr>
            <p:cNvSpPr/>
            <p:nvPr/>
          </p:nvSpPr>
          <p:spPr>
            <a:xfrm>
              <a:off x="3975786" y="1445734"/>
              <a:ext cx="2193324" cy="33363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9C0978F9-A1D9-EE46-96ED-3D22AD2F714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104391" y="931916"/>
            <a:ext cx="8011465" cy="4906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5535891-CD66-AC49-BC44-C8EB049BD47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6200000">
            <a:off x="1186770" y="1490263"/>
            <a:ext cx="540983" cy="5525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à coins arrondis 10">
            <a:extLst>
              <a:ext uri="{FF2B5EF4-FFF2-40B4-BE49-F238E27FC236}">
                <a16:creationId xmlns:a16="http://schemas.microsoft.com/office/drawing/2014/main" id="{068F26EE-2984-9143-B6D7-F1A08B7E160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6200000">
            <a:off x="445327" y="3300048"/>
            <a:ext cx="2087494" cy="3243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AB4AD453-37FA-AB43-A13E-817C861A565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16200000">
            <a:off x="10465386" y="2977872"/>
            <a:ext cx="703090" cy="7181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8EFBBF99-CA5F-BA4B-8DB8-E2CA79D5A9AC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2368865" y="1078992"/>
            <a:ext cx="7612897" cy="4663203"/>
            <a:chOff x="2368865" y="1078992"/>
            <a:chExt cx="7612897" cy="4663203"/>
          </a:xfrm>
        </p:grpSpPr>
        <p:pic>
          <p:nvPicPr>
            <p:cNvPr id="19" name="Image 18" descr="C:\Users\chapleau_n\Documents\Publication\Programme de rééducation L'arbre des mots\Orthofino\Documents Version définitive\Croquis.jpg">
              <a:extLst>
                <a:ext uri="{FF2B5EF4-FFF2-40B4-BE49-F238E27FC236}">
                  <a16:creationId xmlns:a16="http://schemas.microsoft.com/office/drawing/2014/main" id="{D354C4C4-C7CF-7342-9DF8-F329EDC4D823}"/>
                </a:ext>
              </a:extLst>
            </p:cNvPr>
            <p:cNvPicPr/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62" r="6508" b="59138"/>
            <a:stretch/>
          </p:blipFill>
          <p:spPr bwMode="auto">
            <a:xfrm>
              <a:off x="2368865" y="3688477"/>
              <a:ext cx="805358" cy="775015"/>
            </a:xfrm>
            <a:prstGeom prst="ellipse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4EE0EF82-77C2-9A49-998C-D3CAFE08F326}"/>
                </a:ext>
              </a:extLst>
            </p:cNvPr>
            <p:cNvSpPr/>
            <p:nvPr/>
          </p:nvSpPr>
          <p:spPr>
            <a:xfrm>
              <a:off x="3442625" y="1078992"/>
              <a:ext cx="6539137" cy="4663203"/>
            </a:xfrm>
            <a:prstGeom prst="roundRect">
              <a:avLst/>
            </a:prstGeom>
            <a:solidFill>
              <a:srgbClr val="28235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DC08EF4-0F49-2B49-B23D-FAF4C8E01CB8}"/>
                </a:ext>
              </a:extLst>
            </p:cNvPr>
            <p:cNvSpPr/>
            <p:nvPr/>
          </p:nvSpPr>
          <p:spPr>
            <a:xfrm>
              <a:off x="3837771" y="1710322"/>
              <a:ext cx="5325267" cy="40318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CA" sz="3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Salut!</a:t>
              </a:r>
            </a:p>
            <a:p>
              <a:r>
                <a:rPr lang="fr-CA" sz="32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Tu sais que lire un texte, c’est découvrir le sens du message</a:t>
              </a:r>
              <a:r>
                <a:rPr lang="fr-CA" sz="3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?</a:t>
              </a:r>
              <a:r>
                <a:rPr lang="fr-CA" sz="32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 Parfois, j’ai de la difficulté à comprendre. Alors, je fais une pause et je trouve un truc pour m’aider.</a:t>
              </a:r>
              <a:endParaRPr lang="fr-CA" sz="3200" b="1" i="1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26" name="Image 25">
            <a:extLst>
              <a:ext uri="{FF2B5EF4-FFF2-40B4-BE49-F238E27FC236}">
                <a16:creationId xmlns:a16="http://schemas.microsoft.com/office/drawing/2014/main" id="{B5E6E6B4-5887-5D4F-A3A7-2886D72B6F0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51" y="6187044"/>
            <a:ext cx="975437" cy="418546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CC148658-91CE-674D-95CC-F382F214075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0412424" y="6550223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</p:spTree>
    <p:extLst>
      <p:ext uri="{BB962C8B-B14F-4D97-AF65-F5344CB8AC3E}">
        <p14:creationId xmlns:p14="http://schemas.microsoft.com/office/powerpoint/2010/main" val="198775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A4A4E1E0-5F38-E349-8124-0FAE9A5A656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 rot="16200000">
            <a:off x="2922386" y="-1876464"/>
            <a:ext cx="6314552" cy="10538822"/>
            <a:chOff x="1081217" y="988541"/>
            <a:chExt cx="7438767" cy="11170508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1647E93C-FE2D-BB4E-A587-4A91894A4D82}"/>
                </a:ext>
              </a:extLst>
            </p:cNvPr>
            <p:cNvGrpSpPr/>
            <p:nvPr/>
          </p:nvGrpSpPr>
          <p:grpSpPr>
            <a:xfrm>
              <a:off x="1081217" y="988541"/>
              <a:ext cx="7438767" cy="11170508"/>
              <a:chOff x="1285103" y="988541"/>
              <a:chExt cx="7438767" cy="11170508"/>
            </a:xfrm>
          </p:grpSpPr>
          <p:sp>
            <p:nvSpPr>
              <p:cNvPr id="13" name="Rectangle à coins arrondis 4">
                <a:extLst>
                  <a:ext uri="{FF2B5EF4-FFF2-40B4-BE49-F238E27FC236}">
                    <a16:creationId xmlns:a16="http://schemas.microsoft.com/office/drawing/2014/main" id="{DC253DA4-3DA9-A34E-8394-C5776ECCB237}"/>
                  </a:ext>
                </a:extLst>
              </p:cNvPr>
              <p:cNvSpPr/>
              <p:nvPr/>
            </p:nvSpPr>
            <p:spPr>
              <a:xfrm>
                <a:off x="1285103" y="988541"/>
                <a:ext cx="7438767" cy="11170508"/>
              </a:xfrm>
              <a:prstGeom prst="roundRect">
                <a:avLst/>
              </a:prstGeom>
              <a:solidFill>
                <a:schemeClr val="tx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085C57C-EDA7-7B4B-A2F8-AFCCEAB567D0}"/>
                  </a:ext>
                </a:extLst>
              </p:cNvPr>
              <p:cNvSpPr/>
              <p:nvPr/>
            </p:nvSpPr>
            <p:spPr>
              <a:xfrm>
                <a:off x="1893288" y="2199503"/>
                <a:ext cx="6222397" cy="840259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6328EB9C-D120-1F4D-A07E-1CF286351092}"/>
                </a:ext>
              </a:extLst>
            </p:cNvPr>
            <p:cNvSpPr/>
            <p:nvPr/>
          </p:nvSpPr>
          <p:spPr>
            <a:xfrm>
              <a:off x="4343400" y="11046941"/>
              <a:ext cx="914400" cy="914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3AB0E275-28C8-B545-8579-EF34761E52E4}"/>
                </a:ext>
              </a:extLst>
            </p:cNvPr>
            <p:cNvSpPr/>
            <p:nvPr/>
          </p:nvSpPr>
          <p:spPr>
            <a:xfrm>
              <a:off x="6623222" y="1346885"/>
              <a:ext cx="568411" cy="56841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Rectangle à coins arrondis 10">
              <a:extLst>
                <a:ext uri="{FF2B5EF4-FFF2-40B4-BE49-F238E27FC236}">
                  <a16:creationId xmlns:a16="http://schemas.microsoft.com/office/drawing/2014/main" id="{C25E45DA-75E6-2E4A-9A88-D2230B57AD23}"/>
                </a:ext>
              </a:extLst>
            </p:cNvPr>
            <p:cNvSpPr/>
            <p:nvPr/>
          </p:nvSpPr>
          <p:spPr>
            <a:xfrm>
              <a:off x="3975786" y="1445734"/>
              <a:ext cx="2193324" cy="33363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9C0978F9-A1D9-EE46-96ED-3D22AD2F714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104391" y="931916"/>
            <a:ext cx="8011465" cy="4906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5535891-CD66-AC49-BC44-C8EB049BD47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6200000">
            <a:off x="1186770" y="1490263"/>
            <a:ext cx="540983" cy="5525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à coins arrondis 10">
            <a:extLst>
              <a:ext uri="{FF2B5EF4-FFF2-40B4-BE49-F238E27FC236}">
                <a16:creationId xmlns:a16="http://schemas.microsoft.com/office/drawing/2014/main" id="{068F26EE-2984-9143-B6D7-F1A08B7E160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6200000">
            <a:off x="445327" y="3300048"/>
            <a:ext cx="2087494" cy="3243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AB4AD453-37FA-AB43-A13E-817C861A565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16200000">
            <a:off x="10465386" y="2977872"/>
            <a:ext cx="703090" cy="7181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8EFBBF99-CA5F-BA4B-8DB8-E2CA79D5A9AC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2368865" y="1078992"/>
            <a:ext cx="7612897" cy="4663203"/>
            <a:chOff x="2368865" y="1078992"/>
            <a:chExt cx="7612897" cy="4663203"/>
          </a:xfrm>
        </p:grpSpPr>
        <p:pic>
          <p:nvPicPr>
            <p:cNvPr id="19" name="Image 18" descr="C:\Users\chapleau_n\Documents\Publication\Programme de rééducation L'arbre des mots\Orthofino\Documents Version définitive\Croquis.jpg">
              <a:extLst>
                <a:ext uri="{FF2B5EF4-FFF2-40B4-BE49-F238E27FC236}">
                  <a16:creationId xmlns:a16="http://schemas.microsoft.com/office/drawing/2014/main" id="{D354C4C4-C7CF-7342-9DF8-F329EDC4D823}"/>
                </a:ext>
              </a:extLst>
            </p:cNvPr>
            <p:cNvPicPr/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62" r="6508" b="59138"/>
            <a:stretch/>
          </p:blipFill>
          <p:spPr bwMode="auto">
            <a:xfrm>
              <a:off x="2368865" y="3688477"/>
              <a:ext cx="805358" cy="775015"/>
            </a:xfrm>
            <a:prstGeom prst="ellipse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4EE0EF82-77C2-9A49-998C-D3CAFE08F326}"/>
                </a:ext>
              </a:extLst>
            </p:cNvPr>
            <p:cNvSpPr/>
            <p:nvPr/>
          </p:nvSpPr>
          <p:spPr>
            <a:xfrm>
              <a:off x="3442625" y="1078992"/>
              <a:ext cx="6539137" cy="4663203"/>
            </a:xfrm>
            <a:prstGeom prst="roundRect">
              <a:avLst/>
            </a:prstGeom>
            <a:solidFill>
              <a:srgbClr val="28235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DC08EF4-0F49-2B49-B23D-FAF4C8E01CB8}"/>
                </a:ext>
              </a:extLst>
            </p:cNvPr>
            <p:cNvSpPr/>
            <p:nvPr/>
          </p:nvSpPr>
          <p:spPr>
            <a:xfrm>
              <a:off x="3837771" y="1710322"/>
              <a:ext cx="5325267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CA" sz="32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Avec mes défis, tu connais au moins 3 trucs pour découvrir le sens des mots.</a:t>
              </a:r>
            </a:p>
            <a:p>
              <a:endParaRPr lang="fr-CA" sz="32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  <a:p>
              <a:r>
                <a:rPr lang="fr-CA" sz="32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Tu peux les nommer?</a:t>
              </a:r>
              <a:endParaRPr lang="fr-CA" sz="32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26" name="Image 25">
            <a:extLst>
              <a:ext uri="{FF2B5EF4-FFF2-40B4-BE49-F238E27FC236}">
                <a16:creationId xmlns:a16="http://schemas.microsoft.com/office/drawing/2014/main" id="{B5E6E6B4-5887-5D4F-A3A7-2886D72B6F0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51" y="6187044"/>
            <a:ext cx="975437" cy="418546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CC148658-91CE-674D-95CC-F382F214075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0412424" y="6550223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</p:spTree>
    <p:extLst>
      <p:ext uri="{BB962C8B-B14F-4D97-AF65-F5344CB8AC3E}">
        <p14:creationId xmlns:p14="http://schemas.microsoft.com/office/powerpoint/2010/main" val="342588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A4A4E1E0-5F38-E349-8124-0FAE9A5A656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 rot="16200000">
            <a:off x="2922386" y="-1876464"/>
            <a:ext cx="6314552" cy="10538822"/>
            <a:chOff x="1081217" y="988541"/>
            <a:chExt cx="7438767" cy="11170508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1647E93C-FE2D-BB4E-A587-4A91894A4D82}"/>
                </a:ext>
              </a:extLst>
            </p:cNvPr>
            <p:cNvGrpSpPr/>
            <p:nvPr/>
          </p:nvGrpSpPr>
          <p:grpSpPr>
            <a:xfrm>
              <a:off x="1081217" y="988541"/>
              <a:ext cx="7438767" cy="11170508"/>
              <a:chOff x="1285103" y="988541"/>
              <a:chExt cx="7438767" cy="11170508"/>
            </a:xfrm>
          </p:grpSpPr>
          <p:sp>
            <p:nvSpPr>
              <p:cNvPr id="13" name="Rectangle à coins arrondis 4">
                <a:extLst>
                  <a:ext uri="{FF2B5EF4-FFF2-40B4-BE49-F238E27FC236}">
                    <a16:creationId xmlns:a16="http://schemas.microsoft.com/office/drawing/2014/main" id="{DC253DA4-3DA9-A34E-8394-C5776ECCB237}"/>
                  </a:ext>
                </a:extLst>
              </p:cNvPr>
              <p:cNvSpPr/>
              <p:nvPr/>
            </p:nvSpPr>
            <p:spPr>
              <a:xfrm>
                <a:off x="1285103" y="988541"/>
                <a:ext cx="7438767" cy="11170508"/>
              </a:xfrm>
              <a:prstGeom prst="roundRect">
                <a:avLst/>
              </a:prstGeom>
              <a:solidFill>
                <a:schemeClr val="tx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085C57C-EDA7-7B4B-A2F8-AFCCEAB567D0}"/>
                  </a:ext>
                </a:extLst>
              </p:cNvPr>
              <p:cNvSpPr/>
              <p:nvPr/>
            </p:nvSpPr>
            <p:spPr>
              <a:xfrm>
                <a:off x="1893288" y="2199503"/>
                <a:ext cx="6222397" cy="840259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6328EB9C-D120-1F4D-A07E-1CF286351092}"/>
                </a:ext>
              </a:extLst>
            </p:cNvPr>
            <p:cNvSpPr/>
            <p:nvPr/>
          </p:nvSpPr>
          <p:spPr>
            <a:xfrm>
              <a:off x="4343400" y="11046941"/>
              <a:ext cx="914400" cy="914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3AB0E275-28C8-B545-8579-EF34761E52E4}"/>
                </a:ext>
              </a:extLst>
            </p:cNvPr>
            <p:cNvSpPr/>
            <p:nvPr/>
          </p:nvSpPr>
          <p:spPr>
            <a:xfrm>
              <a:off x="6623222" y="1346885"/>
              <a:ext cx="568411" cy="56841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Rectangle à coins arrondis 10">
              <a:extLst>
                <a:ext uri="{FF2B5EF4-FFF2-40B4-BE49-F238E27FC236}">
                  <a16:creationId xmlns:a16="http://schemas.microsoft.com/office/drawing/2014/main" id="{C25E45DA-75E6-2E4A-9A88-D2230B57AD23}"/>
                </a:ext>
              </a:extLst>
            </p:cNvPr>
            <p:cNvSpPr/>
            <p:nvPr/>
          </p:nvSpPr>
          <p:spPr>
            <a:xfrm>
              <a:off x="3975786" y="1445734"/>
              <a:ext cx="2193324" cy="33363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9C0978F9-A1D9-EE46-96ED-3D22AD2F714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104391" y="931916"/>
            <a:ext cx="8011465" cy="4906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5535891-CD66-AC49-BC44-C8EB049BD47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6200000">
            <a:off x="1186770" y="1490263"/>
            <a:ext cx="540983" cy="5525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à coins arrondis 10">
            <a:extLst>
              <a:ext uri="{FF2B5EF4-FFF2-40B4-BE49-F238E27FC236}">
                <a16:creationId xmlns:a16="http://schemas.microsoft.com/office/drawing/2014/main" id="{068F26EE-2984-9143-B6D7-F1A08B7E160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6200000">
            <a:off x="445327" y="3300048"/>
            <a:ext cx="2087494" cy="3243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AB4AD453-37FA-AB43-A13E-817C861A565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16200000">
            <a:off x="10465386" y="2977872"/>
            <a:ext cx="703090" cy="7181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8EFBBF99-CA5F-BA4B-8DB8-E2CA79D5A9AC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2368865" y="1078992"/>
            <a:ext cx="7612897" cy="4663203"/>
            <a:chOff x="2368865" y="1078992"/>
            <a:chExt cx="7612897" cy="4663203"/>
          </a:xfrm>
        </p:grpSpPr>
        <p:pic>
          <p:nvPicPr>
            <p:cNvPr id="19" name="Image 18" descr="C:\Users\chapleau_n\Documents\Publication\Programme de rééducation L'arbre des mots\Orthofino\Documents Version définitive\Croquis.jpg">
              <a:extLst>
                <a:ext uri="{FF2B5EF4-FFF2-40B4-BE49-F238E27FC236}">
                  <a16:creationId xmlns:a16="http://schemas.microsoft.com/office/drawing/2014/main" id="{D354C4C4-C7CF-7342-9DF8-F329EDC4D823}"/>
                </a:ext>
              </a:extLst>
            </p:cNvPr>
            <p:cNvPicPr/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62" r="6508" b="59138"/>
            <a:stretch/>
          </p:blipFill>
          <p:spPr bwMode="auto">
            <a:xfrm>
              <a:off x="2368865" y="3688477"/>
              <a:ext cx="805358" cy="775015"/>
            </a:xfrm>
            <a:prstGeom prst="ellipse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4EE0EF82-77C2-9A49-998C-D3CAFE08F326}"/>
                </a:ext>
              </a:extLst>
            </p:cNvPr>
            <p:cNvSpPr/>
            <p:nvPr/>
          </p:nvSpPr>
          <p:spPr>
            <a:xfrm>
              <a:off x="3442625" y="1078992"/>
              <a:ext cx="6539137" cy="4663203"/>
            </a:xfrm>
            <a:prstGeom prst="roundRect">
              <a:avLst/>
            </a:prstGeom>
            <a:solidFill>
              <a:srgbClr val="28235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DC08EF4-0F49-2B49-B23D-FAF4C8E01CB8}"/>
                </a:ext>
              </a:extLst>
            </p:cNvPr>
            <p:cNvSpPr/>
            <p:nvPr/>
          </p:nvSpPr>
          <p:spPr>
            <a:xfrm>
              <a:off x="3837771" y="1710322"/>
              <a:ext cx="5325267" cy="40318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CA" sz="32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Il y a :</a:t>
              </a:r>
            </a:p>
            <a:p>
              <a:pPr marL="539750" indent="-539750"/>
              <a:r>
                <a:rPr lang="fr-CA" sz="32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1. trouver </a:t>
              </a:r>
              <a:r>
                <a:rPr lang="fr-CA" sz="32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les mots de la même famille,</a:t>
              </a:r>
            </a:p>
            <a:p>
              <a:pPr marL="539750" indent="-539750"/>
              <a:r>
                <a:rPr lang="fr-CA" sz="32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2. construire ou segmenter les mots,</a:t>
              </a:r>
            </a:p>
            <a:p>
              <a:pPr marL="539750" indent="-539750"/>
              <a:r>
                <a:rPr lang="fr-CA" sz="32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3. découvrir le sens des affixes ou les parties du mot construit.</a:t>
              </a:r>
              <a:endParaRPr lang="fr-CA" sz="3200" b="1" i="1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26" name="Image 25">
            <a:extLst>
              <a:ext uri="{FF2B5EF4-FFF2-40B4-BE49-F238E27FC236}">
                <a16:creationId xmlns:a16="http://schemas.microsoft.com/office/drawing/2014/main" id="{B5E6E6B4-5887-5D4F-A3A7-2886D72B6F0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51" y="6187044"/>
            <a:ext cx="975437" cy="418546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CC148658-91CE-674D-95CC-F382F214075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0412424" y="6550223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</p:spTree>
    <p:extLst>
      <p:ext uri="{BB962C8B-B14F-4D97-AF65-F5344CB8AC3E}">
        <p14:creationId xmlns:p14="http://schemas.microsoft.com/office/powerpoint/2010/main" val="288481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161081" y="1918033"/>
            <a:ext cx="425004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800" b="1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Viens découvrir </a:t>
            </a:r>
          </a:p>
          <a:p>
            <a:pPr algn="ctr"/>
            <a:r>
              <a:rPr lang="fr-CA" sz="3800" b="1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des façons </a:t>
            </a:r>
          </a:p>
          <a:p>
            <a:pPr algn="ctr"/>
            <a:r>
              <a:rPr lang="fr-CA" sz="3800" b="1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d’utiliser mes trucs.</a:t>
            </a:r>
            <a:endParaRPr lang="fr-CA" sz="3800" b="1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556148" y="4882688"/>
            <a:ext cx="1193023" cy="1148074"/>
          </a:xfrm>
          <a:prstGeom prst="ellipse">
            <a:avLst/>
          </a:prstGeom>
          <a:ln w="38100" cap="sq">
            <a:solidFill>
              <a:srgbClr val="27235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2F64D3B-D1A1-0C48-A528-41F9CF3BC23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96EE5A63-E46D-9B41-9D8E-14432096CBC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4" name="Graphique 3" descr="Jouer">
            <a:extLst>
              <a:ext uri="{FF2B5EF4-FFF2-40B4-BE49-F238E27FC236}">
                <a16:creationId xmlns:a16="http://schemas.microsoft.com/office/drawing/2014/main" id="{0769DF32-BC41-9448-B156-8C010814F78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7653162" y="3968288"/>
            <a:ext cx="914400" cy="9144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BAA61DE-FAFD-874B-B4C7-C2CE54BFD466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1172D81-DE62-8A47-8EFC-9185637C8827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38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8" y="409480"/>
            <a:ext cx="58815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Lis 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la phrase.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14505" y="1397171"/>
            <a:ext cx="85113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Cet </a:t>
            </a:r>
            <a:r>
              <a:rPr lang="fr-CA" sz="3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ensoleillement embelli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 ma journée.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Image 13"/>
          <p:cNvPicPr/>
          <p:nvPr>
            <p:custDataLst>
              <p:tags r:id="rId7"/>
            </p:custDataLst>
          </p:nvPr>
        </p:nvPicPr>
        <p:blipFill>
          <a:blip r:embed="rId1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182" y="1220880"/>
            <a:ext cx="2285879" cy="43243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ensées 1"/>
          <p:cNvSpPr/>
          <p:nvPr>
            <p:custDataLst>
              <p:tags r:id="rId8"/>
            </p:custDataLst>
          </p:nvPr>
        </p:nvSpPr>
        <p:spPr>
          <a:xfrm>
            <a:off x="468098" y="626726"/>
            <a:ext cx="7762349" cy="2216437"/>
          </a:xfrm>
          <a:prstGeom prst="cloudCallout">
            <a:avLst>
              <a:gd name="adj1" fmla="val 73020"/>
              <a:gd name="adj2" fmla="val 28985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 smtClean="0">
                <a:latin typeface="Comic Sans MS" panose="030F0702030302020204" pitchFamily="66" charset="0"/>
              </a:rPr>
              <a:t>Pour m’aider à comprendre le sens de cette phrase, j’utilise les mots de la même famille.</a:t>
            </a:r>
          </a:p>
          <a:p>
            <a:pPr algn="ctr"/>
            <a:r>
              <a:rPr lang="fr-CA" sz="2400" dirty="0" smtClean="0">
                <a:latin typeface="Comic Sans MS" panose="030F0702030302020204" pitchFamily="66" charset="0"/>
              </a:rPr>
              <a:t>Essaie toi aussi!</a:t>
            </a:r>
            <a:endParaRPr lang="fr-CA" sz="2400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67596" y="2321287"/>
            <a:ext cx="6371614" cy="1187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As-tu trouvé?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91898" y="2894459"/>
            <a:ext cx="9885958" cy="1187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Dans « ensoleillement », je reconnais le mot « soleil ». 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79747" y="3514749"/>
            <a:ext cx="9885958" cy="2177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L’ensoleillement est le fait de recevoir la lumière du soleil. 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342320" y="4666961"/>
            <a:ext cx="98859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Quel est le sens de « embellit »?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342320" y="5303579"/>
            <a:ext cx="98859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 Embellit » est de la même famille de mots que « beau ». Cela signifie « rendre plus beau ».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Pensées 19"/>
          <p:cNvSpPr/>
          <p:nvPr>
            <p:custDataLst>
              <p:tags r:id="rId14"/>
            </p:custDataLst>
          </p:nvPr>
        </p:nvSpPr>
        <p:spPr>
          <a:xfrm>
            <a:off x="5233099" y="4640651"/>
            <a:ext cx="4484768" cy="1715911"/>
          </a:xfrm>
          <a:prstGeom prst="cloudCallout">
            <a:avLst>
              <a:gd name="adj1" fmla="val 55748"/>
              <a:gd name="adj2" fmla="val -15754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 smtClean="0">
                <a:latin typeface="Comic Sans MS" panose="030F0702030302020204" pitchFamily="66" charset="0"/>
              </a:rPr>
              <a:t>Maintenant, tu peux trouver le sens de la phrase.</a:t>
            </a:r>
            <a:endParaRPr lang="fr-CA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25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  <p:bldP spid="2" grpId="1" animBg="1"/>
      <p:bldP spid="15" grpId="0"/>
      <p:bldP spid="17" grpId="0"/>
      <p:bldP spid="18" grpId="0"/>
      <p:bldP spid="16" grpId="0"/>
      <p:bldP spid="19" grpId="0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246B128-1CBA-0E4A-976F-0862EDA49B1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4893547" y="1060704"/>
            <a:ext cx="6049108" cy="5082983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CA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Pour comprendre les mots de ma lecture, je peux faire des liens avec des mots de la même famille.</a:t>
            </a:r>
          </a:p>
          <a:p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5E70DB-B485-C64A-8348-240F4419504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09675" y="1175111"/>
            <a:ext cx="30564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Pour en savoir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89CA81-8F4E-5D44-9533-D090EEFE69D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977113" y="1775570"/>
            <a:ext cx="8226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0000" b="1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fr-FR" sz="100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52F23E0-AAB7-CD40-8FA6-D747AAE0F9A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2" name="Image 11"/>
          <p:cNvPicPr/>
          <p:nvPr>
            <p:custDataLst>
              <p:tags r:id="rId7"/>
            </p:custDataLst>
          </p:nvPr>
        </p:nvPicPr>
        <p:blipFill>
          <a:blip r:embed="rId1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115" y="3825240"/>
            <a:ext cx="1078993" cy="2575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101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704962" y="2482806"/>
            <a:ext cx="478207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Tu essaies </a:t>
            </a:r>
          </a:p>
          <a:p>
            <a:pPr algn="ctr"/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m</a:t>
            </a:r>
            <a:r>
              <a:rPr lang="fr-CA" sz="48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on autre truc</a:t>
            </a:r>
            <a:r>
              <a:rPr lang="fr-CA" sz="4800" dirty="0" smtClean="0">
                <a:solidFill>
                  <a:srgbClr val="27235C"/>
                </a:solidFill>
                <a:latin typeface="Comic Sans MS" panose="030F0702030302020204" pitchFamily="66" charset="0"/>
              </a:rPr>
              <a:t>?</a:t>
            </a:r>
            <a:endParaRPr lang="fr-CA" sz="32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27235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5B64E1A-EDD3-054C-B072-89F50168BFE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1E0158F-7579-E443-8166-1B741019F6D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F1E868-41F3-9848-B087-A562D07C9D58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B8D9FC-8026-874E-AF68-7E9D4BFEDC86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01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8" y="409480"/>
            <a:ext cx="58815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Lis 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la phrase.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14505" y="1397171"/>
            <a:ext cx="85113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Le printemps est </a:t>
            </a:r>
            <a:r>
              <a:rPr lang="fr-CA" sz="3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tardif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Image 13"/>
          <p:cNvPicPr/>
          <p:nvPr>
            <p:custDataLst>
              <p:tags r:id="rId7"/>
            </p:custDataLst>
          </p:nvPr>
        </p:nvPicPr>
        <p:blipFill>
          <a:blip r:embed="rId1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182" y="1220880"/>
            <a:ext cx="2285879" cy="43243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ensées 1"/>
          <p:cNvSpPr/>
          <p:nvPr>
            <p:custDataLst>
              <p:tags r:id="rId8"/>
            </p:custDataLst>
          </p:nvPr>
        </p:nvSpPr>
        <p:spPr>
          <a:xfrm>
            <a:off x="564929" y="494723"/>
            <a:ext cx="7762349" cy="2216437"/>
          </a:xfrm>
          <a:prstGeom prst="cloudCallout">
            <a:avLst>
              <a:gd name="adj1" fmla="val 73020"/>
              <a:gd name="adj2" fmla="val 28985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 smtClean="0">
                <a:latin typeface="Comic Sans MS" panose="030F0702030302020204" pitchFamily="66" charset="0"/>
              </a:rPr>
              <a:t>Pour m’aider à comprendre le sens de cette phrase, je segmente le mot construit.</a:t>
            </a:r>
          </a:p>
          <a:p>
            <a:pPr algn="ctr"/>
            <a:r>
              <a:rPr lang="fr-CA" sz="2400" dirty="0" smtClean="0">
                <a:latin typeface="Comic Sans MS" panose="030F0702030302020204" pitchFamily="66" charset="0"/>
              </a:rPr>
              <a:t>Essaie toi aussi!</a:t>
            </a:r>
            <a:endParaRPr lang="fr-CA" sz="2400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67595" y="2430616"/>
            <a:ext cx="97007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Quel est le mot de base dans « tardif »?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91898" y="3043544"/>
            <a:ext cx="98859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As-tu trouvé?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79747" y="3643956"/>
            <a:ext cx="98859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C’est « tard ».</a:t>
            </a:r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Pensées 19"/>
          <p:cNvSpPr/>
          <p:nvPr>
            <p:custDataLst>
              <p:tags r:id="rId12"/>
            </p:custDataLst>
          </p:nvPr>
        </p:nvSpPr>
        <p:spPr>
          <a:xfrm>
            <a:off x="4875291" y="4794687"/>
            <a:ext cx="4484768" cy="1715911"/>
          </a:xfrm>
          <a:prstGeom prst="cloudCallout">
            <a:avLst>
              <a:gd name="adj1" fmla="val 55748"/>
              <a:gd name="adj2" fmla="val -15754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 smtClean="0">
                <a:latin typeface="Comic Sans MS" panose="030F0702030302020204" pitchFamily="66" charset="0"/>
              </a:rPr>
              <a:t>Maintenant, tu peux trouver le sens de la phrase.</a:t>
            </a:r>
            <a:endParaRPr lang="fr-CA" sz="2400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367595" y="4253280"/>
            <a:ext cx="98859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 Tardif » signifie « qui arrive ou se produit tard ».</a:t>
            </a:r>
            <a:endParaRPr lang="fr-CA" sz="3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01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  <p:bldP spid="2" grpId="1" animBg="1"/>
      <p:bldP spid="15" grpId="0"/>
      <p:bldP spid="17" grpId="0"/>
      <p:bldP spid="18" grpId="0"/>
      <p:bldP spid="20" grpId="0" animBg="1"/>
      <p:bldP spid="20" grpId="1" animBg="1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rneau">
  <a:themeElements>
    <a:clrScheme name="Custom 17">
      <a:dk1>
        <a:srgbClr val="000000"/>
      </a:dk1>
      <a:lt1>
        <a:srgbClr val="FFFFFF"/>
      </a:lt1>
      <a:dk2>
        <a:srgbClr val="CDCDCD"/>
      </a:dk2>
      <a:lt2>
        <a:srgbClr val="626262"/>
      </a:lt2>
      <a:accent1>
        <a:srgbClr val="006472"/>
      </a:accent1>
      <a:accent2>
        <a:srgbClr val="00ACCD"/>
      </a:accent2>
      <a:accent3>
        <a:srgbClr val="46AB2A"/>
      </a:accent3>
      <a:accent4>
        <a:srgbClr val="49134C"/>
      </a:accent4>
      <a:accent5>
        <a:srgbClr val="9E3D96"/>
      </a:accent5>
      <a:accent6>
        <a:srgbClr val="FD7E08"/>
      </a:accent6>
      <a:hlink>
        <a:srgbClr val="006472"/>
      </a:hlink>
      <a:folHlink>
        <a:srgbClr val="49134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676767"/>
            </a:solidFill>
            <a:effectLst/>
            <a:latin typeface="Calibri" charset="0"/>
            <a:ea typeface="ヒラギノ角ゴ ProN W3" charset="0"/>
            <a:cs typeface="ヒラギノ角ゴ ProN W3" charset="0"/>
            <a:sym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676767"/>
            </a:solidFill>
            <a:effectLst/>
            <a:latin typeface="Calibri" charset="0"/>
            <a:ea typeface="ヒラギノ角ゴ ProN W3" charset="0"/>
            <a:cs typeface="ヒラギノ角ゴ ProN W3" charset="0"/>
            <a:sym typeface="Calibri" charset="0"/>
          </a:defRPr>
        </a:defPPr>
      </a:lstStyle>
    </a:lnDef>
  </a:objectDefaults>
  <a:extraClrSchemeLst>
    <a:extraClrScheme>
      <a:clrScheme name="Title &amp; Subtitl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" id="{27A65EEE-37B2-E748-8C42-DE56053D9870}" vid="{E6A6956F-A410-644D-A34E-97A75552F0A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1342</TotalTime>
  <Words>537</Words>
  <Application>Microsoft Office PowerPoint</Application>
  <PresentationFormat>Grand écran</PresentationFormat>
  <Paragraphs>71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24" baseType="lpstr">
      <vt:lpstr>ＭＳ Ｐゴシック</vt:lpstr>
      <vt:lpstr>Arial</vt:lpstr>
      <vt:lpstr>Calibri</vt:lpstr>
      <vt:lpstr>Calibri Light</vt:lpstr>
      <vt:lpstr>Comic Sans MS</vt:lpstr>
      <vt:lpstr>Gill Sans</vt:lpstr>
      <vt:lpstr>Wingdings</vt:lpstr>
      <vt:lpstr>ヒラギノ角ゴ ProN W3</vt:lpstr>
      <vt:lpstr>morneau</vt:lpstr>
      <vt:lpstr>template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UQAM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familles de mots</dc:title>
  <dc:creator>Chapleau, Nathalie</dc:creator>
  <cp:lastModifiedBy>Évaluateur</cp:lastModifiedBy>
  <cp:revision>182</cp:revision>
  <dcterms:created xsi:type="dcterms:W3CDTF">2018-02-13T21:23:20Z</dcterms:created>
  <dcterms:modified xsi:type="dcterms:W3CDTF">2022-01-28T16:07:49Z</dcterms:modified>
</cp:coreProperties>
</file>