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17" r:id="rId2"/>
    <p:sldId id="318" r:id="rId3"/>
    <p:sldId id="319" r:id="rId4"/>
    <p:sldId id="270" r:id="rId5"/>
    <p:sldId id="320" r:id="rId6"/>
    <p:sldId id="283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7" r:id="rId23"/>
    <p:sldId id="338" r:id="rId24"/>
    <p:sldId id="339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5C"/>
    <a:srgbClr val="9B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1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7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1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7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0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56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93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2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5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3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5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35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9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3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5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03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8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19.emf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20.png"/><Relationship Id="rId5" Type="http://schemas.openxmlformats.org/officeDocument/2006/relationships/tags" Target="../tags/tag68.xml"/><Relationship Id="rId10" Type="http://schemas.openxmlformats.org/officeDocument/2006/relationships/image" Target="../media/image18.png"/><Relationship Id="rId4" Type="http://schemas.openxmlformats.org/officeDocument/2006/relationships/tags" Target="../tags/tag67.xml"/><Relationship Id="rId9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12.png"/><Relationship Id="rId4" Type="http://schemas.openxmlformats.org/officeDocument/2006/relationships/tags" Target="../tags/tag75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10" Type="http://schemas.openxmlformats.org/officeDocument/2006/relationships/image" Target="../media/image19.emf"/><Relationship Id="rId4" Type="http://schemas.openxmlformats.org/officeDocument/2006/relationships/tags" Target="../tags/tag82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19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20.png"/><Relationship Id="rId5" Type="http://schemas.openxmlformats.org/officeDocument/2006/relationships/tags" Target="../tags/tag90.xml"/><Relationship Id="rId10" Type="http://schemas.openxmlformats.org/officeDocument/2006/relationships/image" Target="../media/image18.png"/><Relationship Id="rId4" Type="http://schemas.openxmlformats.org/officeDocument/2006/relationships/tags" Target="../tags/tag89.xml"/><Relationship Id="rId9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12.png"/><Relationship Id="rId4" Type="http://schemas.openxmlformats.org/officeDocument/2006/relationships/tags" Target="../tags/tag97.xm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10" Type="http://schemas.openxmlformats.org/officeDocument/2006/relationships/image" Target="../media/image16.emf"/><Relationship Id="rId4" Type="http://schemas.openxmlformats.org/officeDocument/2006/relationships/tags" Target="../tags/tag116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19.emf"/><Relationship Id="rId4" Type="http://schemas.openxmlformats.org/officeDocument/2006/relationships/tags" Target="../tags/tag123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19.emf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20.png"/><Relationship Id="rId5" Type="http://schemas.openxmlformats.org/officeDocument/2006/relationships/tags" Target="../tags/tag131.xml"/><Relationship Id="rId10" Type="http://schemas.openxmlformats.org/officeDocument/2006/relationships/image" Target="../media/image18.png"/><Relationship Id="rId4" Type="http://schemas.openxmlformats.org/officeDocument/2006/relationships/tags" Target="../tags/tag130.xml"/><Relationship Id="rId9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4.sv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2.png"/><Relationship Id="rId5" Type="http://schemas.openxmlformats.org/officeDocument/2006/relationships/tags" Target="../tags/tag10.xml"/><Relationship Id="rId10" Type="http://schemas.openxmlformats.org/officeDocument/2006/relationships/image" Target="../media/image11.jpeg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10" Type="http://schemas.openxmlformats.org/officeDocument/2006/relationships/image" Target="../media/image12.png"/><Relationship Id="rId4" Type="http://schemas.openxmlformats.org/officeDocument/2006/relationships/tags" Target="../tags/tag138.xml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10" Type="http://schemas.openxmlformats.org/officeDocument/2006/relationships/image" Target="../media/image19.emf"/><Relationship Id="rId4" Type="http://schemas.openxmlformats.org/officeDocument/2006/relationships/tags" Target="../tags/tag145.xml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19.emf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20.png"/><Relationship Id="rId5" Type="http://schemas.openxmlformats.org/officeDocument/2006/relationships/tags" Target="../tags/tag153.xml"/><Relationship Id="rId10" Type="http://schemas.openxmlformats.org/officeDocument/2006/relationships/image" Target="../media/image18.png"/><Relationship Id="rId4" Type="http://schemas.openxmlformats.org/officeDocument/2006/relationships/tags" Target="../tags/tag152.xml"/><Relationship Id="rId9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10" Type="http://schemas.openxmlformats.org/officeDocument/2006/relationships/image" Target="../media/image16.emf"/><Relationship Id="rId4" Type="http://schemas.openxmlformats.org/officeDocument/2006/relationships/tags" Target="../tags/tag160.xml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10" Type="http://schemas.openxmlformats.org/officeDocument/2006/relationships/image" Target="../media/image16.emf"/><Relationship Id="rId4" Type="http://schemas.openxmlformats.org/officeDocument/2006/relationships/tags" Target="../tags/tag167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1.jpeg"/><Relationship Id="rId5" Type="http://schemas.openxmlformats.org/officeDocument/2006/relationships/tags" Target="../tags/tag18.xml"/><Relationship Id="rId10" Type="http://schemas.openxmlformats.org/officeDocument/2006/relationships/image" Target="../media/image14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6.emf"/><Relationship Id="rId5" Type="http://schemas.openxmlformats.org/officeDocument/2006/relationships/tags" Target="../tags/tag26.xml"/><Relationship Id="rId10" Type="http://schemas.openxmlformats.org/officeDocument/2006/relationships/image" Target="../media/image15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12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19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7.png"/><Relationship Id="rId5" Type="http://schemas.openxmlformats.org/officeDocument/2006/relationships/tags" Target="../tags/tag34.xml"/><Relationship Id="rId10" Type="http://schemas.openxmlformats.org/officeDocument/2006/relationships/image" Target="../media/image11.jpeg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image" Target="../media/image16.emf"/><Relationship Id="rId4" Type="http://schemas.openxmlformats.org/officeDocument/2006/relationships/tags" Target="../tags/tag53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19.emf"/><Relationship Id="rId4" Type="http://schemas.openxmlformats.org/officeDocument/2006/relationships/tags" Target="../tags/tag60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21115" y="4466951"/>
            <a:ext cx="394979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fr-CA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écouvre </a:t>
            </a:r>
            <a:r>
              <a:rPr lang="fr-CA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sens des affixes</a:t>
            </a:r>
            <a:endParaRPr lang="fr-CA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051740-A93C-DB48-9FFB-35EDA94696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4164" y="313035"/>
            <a:ext cx="2856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Niveau 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7C60180-DF2B-654F-BC29-317F1EF8D3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1200" y="1242343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2D13446-1478-F640-9A67-5F8519F08DB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36436" y="1242343"/>
            <a:ext cx="825500" cy="825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712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6B32D6-0658-514E-A8C1-9A314A95D8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60702" y="2292973"/>
            <a:ext cx="4862605" cy="3485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6330" y="3584715"/>
            <a:ext cx="1710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rejouer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24324" y="2495829"/>
            <a:ext cx="23580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redessiner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508787" y="3588030"/>
            <a:ext cx="1966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regarder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678172" y="2524544"/>
            <a:ext cx="15883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rejeter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83059" y="226334"/>
            <a:ext cx="9183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Regarder » est un mot de base qui signifie « fixer du regard ».</a:t>
            </a:r>
          </a:p>
        </p:txBody>
      </p:sp>
    </p:spTree>
    <p:extLst>
      <p:ext uri="{BB962C8B-B14F-4D97-AF65-F5344CB8AC3E}">
        <p14:creationId xmlns:p14="http://schemas.microsoft.com/office/powerpoint/2010/main" val="8086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644170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18358" y="3584715"/>
            <a:ext cx="1426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redire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68536" y="2495829"/>
            <a:ext cx="22695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regrouper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429216" y="3588030"/>
            <a:ext cx="2125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redonner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569843" y="2524544"/>
            <a:ext cx="18049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rebeller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332247"/>
            <a:ext cx="9811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14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7BC032-9302-DC4C-89FA-57525F4B67D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041031" y="1173357"/>
            <a:ext cx="4862605" cy="3485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18358" y="3584715"/>
            <a:ext cx="1426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redire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68536" y="2495829"/>
            <a:ext cx="22695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regrouper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429216" y="3588030"/>
            <a:ext cx="2125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redonner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569843" y="2524544"/>
            <a:ext cx="18049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rebeller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83059" y="234563"/>
            <a:ext cx="9811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Rebeller » est un mot de base qui signifie « manifester sa volonté de ne pas obéir ».</a:t>
            </a:r>
          </a:p>
        </p:txBody>
      </p:sp>
    </p:spTree>
    <p:extLst>
      <p:ext uri="{BB962C8B-B14F-4D97-AF65-F5344CB8AC3E}">
        <p14:creationId xmlns:p14="http://schemas.microsoft.com/office/powerpoint/2010/main" val="6837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92699" y="2767280"/>
            <a:ext cx="42066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Allons découvrir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un autre affixe.</a:t>
            </a:r>
            <a:endParaRPr lang="fr-CA" sz="24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8DAA40-A91F-3A47-A84B-290345B205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6741CE-36DA-E447-92D5-FA46EA44EB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D36F7-F401-6847-8330-A850DFA0448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2D59-3BC4-8248-9109-91598F2E70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9443" y="3584715"/>
            <a:ext cx="2184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incapable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64190" y="2495829"/>
            <a:ext cx="1478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inactif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623084" y="3588030"/>
            <a:ext cx="1737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infiltrer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073266" y="2524544"/>
            <a:ext cx="27981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inconsolable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531537" y="558276"/>
            <a:ext cx="9811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 est le préfixe commun à ces mots?</a:t>
            </a:r>
          </a:p>
        </p:txBody>
      </p:sp>
    </p:spTree>
    <p:extLst>
      <p:ext uri="{BB962C8B-B14F-4D97-AF65-F5344CB8AC3E}">
        <p14:creationId xmlns:p14="http://schemas.microsoft.com/office/powerpoint/2010/main" val="13557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9443" y="3584715"/>
            <a:ext cx="2184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56175" y="2495829"/>
            <a:ext cx="14943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613563" y="3588030"/>
            <a:ext cx="17568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filtrer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073266" y="2524544"/>
            <a:ext cx="27981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  <a:r>
              <a:rPr lang="fr-CA" sz="39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consolable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83059" y="465318"/>
            <a:ext cx="9811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Le préfixe « 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in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». Quelle est sa signification?</a:t>
            </a:r>
          </a:p>
        </p:txBody>
      </p:sp>
    </p:spTree>
    <p:extLst>
      <p:ext uri="{BB962C8B-B14F-4D97-AF65-F5344CB8AC3E}">
        <p14:creationId xmlns:p14="http://schemas.microsoft.com/office/powerpoint/2010/main" val="21128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 préfixe « </a:t>
            </a:r>
            <a:r>
              <a:rPr lang="fr-CA" sz="54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in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signifie « 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la négation 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» comme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inactif ou « 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dans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comme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« infiltrer ».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83E590-2B92-8545-845F-5BAF09BF75D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1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0185" y="3584715"/>
            <a:ext cx="2822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inacceptable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38004" y="2495829"/>
            <a:ext cx="1930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instruire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05544" y="3588030"/>
            <a:ext cx="1772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indirect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066659" y="2524544"/>
            <a:ext cx="2811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inattaquable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197619"/>
            <a:ext cx="9811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Maintenant que tu connais la signification du  préfixe « in », </a:t>
            </a:r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65C3FF3-67B5-2346-9387-DE040E8C97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72030" y="1213282"/>
            <a:ext cx="4862605" cy="3485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0185" y="3584715"/>
            <a:ext cx="28226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inacceptable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38004" y="2495829"/>
            <a:ext cx="1930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605544" y="3588030"/>
            <a:ext cx="1772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indirect</a:t>
            </a:r>
            <a:endParaRPr lang="fr-CA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066659" y="2524544"/>
            <a:ext cx="2811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39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inattaquable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83059" y="197619"/>
            <a:ext cx="9811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Instruire » est un mot de base qui signifie « transmettre des connaissances ».</a:t>
            </a:r>
          </a:p>
        </p:txBody>
      </p:sp>
    </p:spTree>
    <p:extLst>
      <p:ext uri="{BB962C8B-B14F-4D97-AF65-F5344CB8AC3E}">
        <p14:creationId xmlns:p14="http://schemas.microsoft.com/office/powerpoint/2010/main" val="18169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42634" y="2130192"/>
            <a:ext cx="459933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Tu veux jouer </a:t>
            </a:r>
          </a:p>
          <a:p>
            <a:pPr algn="ctr"/>
            <a:r>
              <a:rPr lang="fr-CA" sz="4800" b="1" dirty="0">
                <a:solidFill>
                  <a:srgbClr val="27235C"/>
                </a:solidFill>
                <a:latin typeface="Comic Sans MS" panose="030F0702030302020204" pitchFamily="66" charset="0"/>
              </a:rPr>
              <a:t>avec moi?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4" name="Graphique 3" descr="Jouer">
            <a:extLst>
              <a:ext uri="{FF2B5EF4-FFF2-40B4-BE49-F238E27FC236}">
                <a16:creationId xmlns:a16="http://schemas.microsoft.com/office/drawing/2014/main" id="{0769DF32-BC41-9448-B156-8C010814F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160425" y="3689784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AA61DE-FAFD-874B-B4C7-C2CE54BFD46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2D81-DE62-8A47-8EFC-9185637C882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644170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6451" y="3584715"/>
            <a:ext cx="20101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insonore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68537" y="2495829"/>
            <a:ext cx="22695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inventaire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93863" y="3588030"/>
            <a:ext cx="2596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inséparable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513258" y="2524544"/>
            <a:ext cx="1918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injustice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332247"/>
            <a:ext cx="98112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4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98952F-5D4D-4E47-A5E8-292E209C55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26081" y="1173357"/>
            <a:ext cx="4862605" cy="3485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6451" y="3584715"/>
            <a:ext cx="20101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insonore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68537" y="2495829"/>
            <a:ext cx="22695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inventaire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193863" y="3588030"/>
            <a:ext cx="2596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inséparable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513258" y="2524544"/>
            <a:ext cx="1918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injustice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83059" y="332247"/>
            <a:ext cx="9811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« Inventaire » est un mot de base qui signifie « dénombrer des biens ».</a:t>
            </a:r>
          </a:p>
        </p:txBody>
      </p:sp>
    </p:spTree>
    <p:extLst>
      <p:ext uri="{BB962C8B-B14F-4D97-AF65-F5344CB8AC3E}">
        <p14:creationId xmlns:p14="http://schemas.microsoft.com/office/powerpoint/2010/main" val="34459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9" name="Image 8"/>
          <p:cNvPicPr/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Tu connais le sens de plusieurs préfixes!</a:t>
            </a:r>
          </a:p>
          <a:p>
            <a:endParaRPr kumimoji="0" lang="fr-CA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Peux-tu les nommer?</a:t>
            </a:r>
          </a:p>
          <a:p>
            <a:endParaRPr kumimoji="0" lang="fr-CA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ea typeface="ヒラギノ角ゴ ProN W3" charset="0"/>
              <a:cs typeface="ヒラギノ角ゴ ProN W3" charset="0"/>
              <a:sym typeface="Calibri" charset="0"/>
            </a:endParaRPr>
          </a:p>
          <a:p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BRAVO!!!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CA5B56-6D45-BE43-A600-9B03CA7E300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9766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N’oublie pas que tu peux utiliser le sens des affixes pour découvrir la signification des mots construits.</a:t>
            </a:r>
          </a:p>
          <a:p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7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74720" y="2303344"/>
            <a:ext cx="525336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Observe les mots.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Recherche la signification </a:t>
            </a: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des affixes. 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7308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Tu sais, parfois ce sont les préfixes qui sont identiques dans un mot. </a:t>
            </a:r>
          </a:p>
          <a:p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Un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préfixe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c’est la partie qui se place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devant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le mot de base comme « </a:t>
            </a:r>
            <a:r>
              <a:rPr lang="fr-CA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dans « refleurir ».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9E948-50D0-3D42-BDDA-A58A897321A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2C2D6F7-97EF-7241-B6DF-D83BFA4BE42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8"/>
            </p:custDataLst>
          </p:nvPr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4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22781" y="2527333"/>
            <a:ext cx="454643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u="sng" dirty="0">
                <a:solidFill>
                  <a:srgbClr val="27235C"/>
                </a:solidFill>
                <a:latin typeface="Comic Sans MS" panose="030F0702030302020204" pitchFamily="66" charset="0"/>
              </a:rPr>
              <a:t>ATTENTION !</a:t>
            </a:r>
          </a:p>
          <a:p>
            <a:pPr algn="ctr"/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3200" dirty="0">
                <a:solidFill>
                  <a:srgbClr val="27235C"/>
                </a:solidFill>
                <a:latin typeface="Comic Sans MS" panose="030F0702030302020204" pitchFamily="66" charset="0"/>
              </a:rPr>
              <a:t>Il y a des intrus.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phique 2" descr="Avertissement">
            <a:extLst>
              <a:ext uri="{FF2B5EF4-FFF2-40B4-BE49-F238E27FC236}">
                <a16:creationId xmlns:a16="http://schemas.microsoft.com/office/drawing/2014/main" id="{9759D615-6FD2-154E-9262-574CC70B6C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674478" y="1210327"/>
            <a:ext cx="914400" cy="914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C03817-432C-5642-9A4F-0332D00767A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7FAFA342-BCB9-D147-8693-BC2E191D2E9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5DEB29-C685-2249-A51C-D2757105893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66CF58-D395-0141-A34C-5620C4844B80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9075" y="3584715"/>
            <a:ext cx="1544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refaire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84173" y="2495829"/>
            <a:ext cx="20383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remettre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87855" y="3584715"/>
            <a:ext cx="2208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rechanter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88600" y="2524544"/>
            <a:ext cx="19674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rediriger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25764" y="448491"/>
            <a:ext cx="73404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Quel est le préfixe commun à ces mots?</a:t>
            </a:r>
          </a:p>
        </p:txBody>
      </p:sp>
    </p:spTree>
    <p:extLst>
      <p:ext uri="{BB962C8B-B14F-4D97-AF65-F5344CB8AC3E}">
        <p14:creationId xmlns:p14="http://schemas.microsoft.com/office/powerpoint/2010/main" val="17093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9075" y="3584715"/>
            <a:ext cx="1544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</a:t>
            </a:r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faire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84173" y="2495829"/>
            <a:ext cx="20383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</a:t>
            </a:r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87855" y="3588030"/>
            <a:ext cx="2208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</a:t>
            </a:r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88600" y="2524544"/>
            <a:ext cx="19674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</a:t>
            </a:r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diriger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37298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Le préfixe «</a:t>
            </a:r>
            <a:r>
              <a:rPr lang="fr-CA" sz="4000" b="1" u="sng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». Quelle est sa signification?</a:t>
            </a:r>
          </a:p>
        </p:txBody>
      </p:sp>
    </p:spTree>
    <p:extLst>
      <p:ext uri="{BB962C8B-B14F-4D97-AF65-F5344CB8AC3E}">
        <p14:creationId xmlns:p14="http://schemas.microsoft.com/office/powerpoint/2010/main" val="1357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413247" y="979702"/>
            <a:ext cx="6536861" cy="498218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Le préfixe « </a:t>
            </a:r>
            <a:r>
              <a:rPr lang="fr-CA" sz="5400" b="1" u="sng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signifie « la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répétition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 » comme « redire » ou « le fait de </a:t>
            </a:r>
            <a:r>
              <a:rPr lang="fr-CA" sz="4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ramener en arrière 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» comme  « refermer ».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2081" y="3825241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6330" y="3584715"/>
            <a:ext cx="1710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rejouer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24324" y="2495829"/>
            <a:ext cx="23580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redessiner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08787" y="3588030"/>
            <a:ext cx="19664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regarder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678172" y="2524544"/>
            <a:ext cx="15883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rejeter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085962-E4B2-2A42-BFC5-5EE78F8458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83059" y="197619"/>
            <a:ext cx="9811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Maintenant que tu connais la signification du  préfixe « </a:t>
            </a:r>
            <a:r>
              <a:rPr lang="fr-CA" sz="3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 », </a:t>
            </a:r>
            <a:r>
              <a:rPr lang="fr-CA" sz="3000" b="1" u="sng" dirty="0">
                <a:solidFill>
                  <a:srgbClr val="002060"/>
                </a:solidFill>
                <a:latin typeface="Comic Sans MS" panose="030F0702030302020204" pitchFamily="66" charset="0"/>
              </a:rPr>
              <a:t>découvre l’intrus dans cette liste de mots</a:t>
            </a:r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33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morneau</Template>
  <TotalTime>604</TotalTime>
  <Words>461</Words>
  <Application>Microsoft Office PowerPoint</Application>
  <PresentationFormat>Grand écran</PresentationFormat>
  <Paragraphs>110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Comic Sans MS</vt:lpstr>
      <vt:lpstr>Gill Sans</vt:lpstr>
      <vt:lpstr>Wingdings</vt:lpstr>
      <vt:lpstr>ヒラギノ角ゴ ProN W3</vt:lpstr>
      <vt:lpstr>morneau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chapleau.nathalie@uqam.ca</cp:lastModifiedBy>
  <cp:revision>84</cp:revision>
  <dcterms:created xsi:type="dcterms:W3CDTF">2018-02-13T21:23:20Z</dcterms:created>
  <dcterms:modified xsi:type="dcterms:W3CDTF">2020-02-13T20:44:34Z</dcterms:modified>
</cp:coreProperties>
</file>