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  <p:sldMasterId id="2147483717" r:id="rId3"/>
  </p:sldMasterIdLst>
  <p:sldIdLst>
    <p:sldId id="256" r:id="rId4"/>
    <p:sldId id="275" r:id="rId5"/>
    <p:sldId id="277" r:id="rId6"/>
    <p:sldId id="286" r:id="rId7"/>
    <p:sldId id="281" r:id="rId8"/>
    <p:sldId id="287" r:id="rId9"/>
    <p:sldId id="288" r:id="rId10"/>
    <p:sldId id="27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76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3EAE0B68-29F7-4725-9968-39FE6D8BADEB}">
          <p14:sldIdLst>
            <p14:sldId id="256"/>
          </p14:sldIdLst>
        </p14:section>
        <p14:section name="Section sans titre" id="{305F325E-F6AD-4883-9C6A-45C6B5EAB3C1}">
          <p14:sldIdLst>
            <p14:sldId id="275"/>
            <p14:sldId id="277"/>
            <p14:sldId id="286"/>
            <p14:sldId id="281"/>
            <p14:sldId id="287"/>
            <p14:sldId id="288"/>
            <p14:sldId id="27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7E4E4"/>
    <a:srgbClr val="28235C"/>
    <a:srgbClr val="6AC6DC"/>
    <a:srgbClr val="31B1CF"/>
    <a:srgbClr val="F2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905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656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662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21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463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6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81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427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794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56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66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947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727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0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72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30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612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29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819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816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34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205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938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883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69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550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019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196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3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202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78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526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5894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59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71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077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119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42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55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07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0C3BE-90A4-B940-9BCE-7CB593E2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84C13D-8AFD-2D41-BD6D-76E900A42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987AA-95C0-594C-8F98-6DBFBCD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1C890E-E617-394B-B5A0-D47034C4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D9A5D-F3CF-5C46-94FA-408E3733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22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6402A-10B9-AB47-ABBB-9B332723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6267FE-11DB-3B41-B85F-5C5AE86D9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BB8CE-7420-6144-94DD-AC9F307D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126B4-5E59-9749-AB90-5A0A63A3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594D24-E3A4-644B-B982-2F8F95E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08A4A-C6B0-CD49-B155-AE7E2CD7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007318-7A55-CA4A-8A98-88FEC411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EB61C7-D0C3-864F-BCF0-B5716D8C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6773BA-BED6-2348-A86F-48C6758C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5C033F-9B64-994C-B557-2AF1845A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91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CEEE9-F39C-3F46-8B4D-F8F9968D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E47E8-09E6-354A-8EB5-18BCA9DDC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5C9344-5FFD-8D45-BAA4-5584A7F2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1DDD32-DA5E-F24F-B3B6-048D93E61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58A1A9-F772-A944-9AB7-56ABE4AF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F5AB4-FBD6-E141-AA37-A50F396C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27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DEB54-0DA7-634A-8417-9A1C0F7A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E012B-7FEC-0144-9089-5D665D5B9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BA522B-8066-C148-974C-39A3D1E6E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05B197-7400-FB4C-A0AF-811077E1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7CABFD-B675-2749-9F95-551988984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DBE1FB-BB43-2049-8571-C9502A16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E8CA4B-1321-9F47-8A5A-F619506E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86FC38-AF6F-8645-9D42-2834D835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9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1050E-6F5F-2745-BB2F-0BE53D83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9B271-8F25-C64D-9266-22DB4463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05DC4-66AC-9740-B9BA-68BFE9D4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123F2-6EE4-B84E-9FE7-BEC161B1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4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0B0F1C-5650-5A4F-A6DF-0EFDF75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12742B-82AB-EC45-94C6-AA194ACB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01498-3392-F94D-93A1-E45890F9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7702-5B38-4841-A137-91E94DF7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F5F05-61DB-6848-914D-7D171E483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250653-CFB0-1945-BE05-8BF46D30B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CCD4C4-71FC-B942-AE88-85E6A05E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CF9591-BF8B-0C4D-8DDC-6209B781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D855EA-2A24-E94B-BCFF-3A796603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2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CD15F-B162-2545-887C-6F7102C0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0AF2FE-5E47-D548-9A2E-D540FCE65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DDC123-49CE-824C-A9F1-0F8B334FA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0019F0-02E8-B841-87E7-9FE7491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94F5E4-E0E7-0845-A88A-96A229E0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C2EF3-AF73-6F4C-9EB6-973B03DF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86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C2942-4078-6646-A82C-CC7B0E4A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9EA18-804E-2A4E-9AAA-B8F045D9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CB3C9-1095-8F48-9B9F-1B5CAF07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EC5FE-E298-294C-9D99-58ECFDC7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D6F47-C242-DF41-9348-7D921B06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61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D6AF91A-5042-C441-85DB-4A4DBF211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2D2899-2980-FF43-B673-EC0FFB99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199D7-0EA0-3945-8D48-28296D6B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96EB5-924C-684B-94F0-F786B44E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C4C9D-01BF-2945-A5E7-C68C71B3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884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888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94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3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1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84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984" smtClean="0">
                <a:solidFill>
                  <a:schemeClr val="tx1"/>
                </a:solidFill>
              </a:rPr>
              <a:pPr algn="ctr"/>
              <a:t>‹N°›</a:t>
            </a:fld>
            <a:endParaRPr lang="en-US" sz="98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6C7E7A-CA01-9D48-B4F5-265FEDD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168E1-C854-6041-8FC2-EB9F442D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61828-FE49-B742-B1B4-D3B62A865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82E2-1EED-1A4D-9EEC-1765F1CF2901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783EE1-D079-0940-9A03-A4E64FE8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69B44-6B24-B14A-8C3E-3EAE08F49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13.jpg"/><Relationship Id="rId5" Type="http://schemas.openxmlformats.org/officeDocument/2006/relationships/tags" Target="../tags/tag75.xml"/><Relationship Id="rId10" Type="http://schemas.openxmlformats.org/officeDocument/2006/relationships/image" Target="../media/image12.pn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13.jpg"/><Relationship Id="rId5" Type="http://schemas.openxmlformats.org/officeDocument/2006/relationships/tags" Target="../tags/tag83.xml"/><Relationship Id="rId10" Type="http://schemas.openxmlformats.org/officeDocument/2006/relationships/image" Target="../media/image12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10" Type="http://schemas.openxmlformats.org/officeDocument/2006/relationships/image" Target="../media/image12.png"/><Relationship Id="rId4" Type="http://schemas.openxmlformats.org/officeDocument/2006/relationships/tags" Target="../tags/tag90.xml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3.jpg"/><Relationship Id="rId5" Type="http://schemas.openxmlformats.org/officeDocument/2006/relationships/tags" Target="../tags/tag97.xml"/><Relationship Id="rId10" Type="http://schemas.openxmlformats.org/officeDocument/2006/relationships/image" Target="../media/image12.pn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13.jpg"/><Relationship Id="rId5" Type="http://schemas.openxmlformats.org/officeDocument/2006/relationships/tags" Target="../tags/tag105.xml"/><Relationship Id="rId10" Type="http://schemas.openxmlformats.org/officeDocument/2006/relationships/image" Target="../media/image12.pn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3.jpg"/><Relationship Id="rId5" Type="http://schemas.openxmlformats.org/officeDocument/2006/relationships/tags" Target="../tags/tag113.xml"/><Relationship Id="rId10" Type="http://schemas.openxmlformats.org/officeDocument/2006/relationships/image" Target="../media/image12.png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10" Type="http://schemas.openxmlformats.org/officeDocument/2006/relationships/image" Target="../media/image12.png"/><Relationship Id="rId4" Type="http://schemas.openxmlformats.org/officeDocument/2006/relationships/tags" Target="../tags/tag120.xml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13.jpg"/><Relationship Id="rId5" Type="http://schemas.openxmlformats.org/officeDocument/2006/relationships/tags" Target="../tags/tag127.xml"/><Relationship Id="rId10" Type="http://schemas.openxmlformats.org/officeDocument/2006/relationships/image" Target="../media/image12.png"/><Relationship Id="rId4" Type="http://schemas.openxmlformats.org/officeDocument/2006/relationships/tags" Target="../tags/tag126.xml"/><Relationship Id="rId9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13.jpg"/><Relationship Id="rId5" Type="http://schemas.openxmlformats.org/officeDocument/2006/relationships/tags" Target="../tags/tag135.xml"/><Relationship Id="rId10" Type="http://schemas.openxmlformats.org/officeDocument/2006/relationships/image" Target="../media/image12.pn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13.jpg"/><Relationship Id="rId5" Type="http://schemas.openxmlformats.org/officeDocument/2006/relationships/tags" Target="../tags/tag143.xml"/><Relationship Id="rId10" Type="http://schemas.openxmlformats.org/officeDocument/2006/relationships/image" Target="../media/image12.png"/><Relationship Id="rId4" Type="http://schemas.openxmlformats.org/officeDocument/2006/relationships/tags" Target="../tags/tag142.xml"/><Relationship Id="rId9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1.jpeg"/><Relationship Id="rId5" Type="http://schemas.openxmlformats.org/officeDocument/2006/relationships/tags" Target="../tags/tag7.xml"/><Relationship Id="rId10" Type="http://schemas.openxmlformats.org/officeDocument/2006/relationships/audio" Target="../media/audio1.wav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tags" Target="../tags/tag172.xml"/><Relationship Id="rId3" Type="http://schemas.openxmlformats.org/officeDocument/2006/relationships/tags" Target="../tags/tag149.xml"/><Relationship Id="rId21" Type="http://schemas.openxmlformats.org/officeDocument/2006/relationships/tags" Target="../tags/tag167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tags" Target="../tags/tag171.xml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tags" Target="../tags/tag166.xml"/><Relationship Id="rId29" Type="http://schemas.openxmlformats.org/officeDocument/2006/relationships/tags" Target="../tags/tag175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tags" Target="../tags/tag170.xml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tags" Target="../tags/tag169.xml"/><Relationship Id="rId28" Type="http://schemas.openxmlformats.org/officeDocument/2006/relationships/tags" Target="../tags/tag174.xml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image" Target="../media/image12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tags" Target="../tags/tag173.xml"/><Relationship Id="rId30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17.emf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16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slideLayout" Target="../slideLayouts/slideLayout47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18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1.jpe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47.xml"/><Relationship Id="rId5" Type="http://schemas.openxmlformats.org/officeDocument/2006/relationships/tags" Target="../tags/tag15.xml"/><Relationship Id="rId15" Type="http://schemas.openxmlformats.org/officeDocument/2006/relationships/image" Target="../media/image14.jpg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slideLayout" Target="../slideLayouts/slideLayout47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2" Type="http://schemas.openxmlformats.org/officeDocument/2006/relationships/tags" Target="../tags/tag22.xml"/><Relationship Id="rId16" Type="http://schemas.openxmlformats.org/officeDocument/2006/relationships/image" Target="../media/image13.jp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11.jpe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3.jpg"/><Relationship Id="rId5" Type="http://schemas.openxmlformats.org/officeDocument/2006/relationships/tags" Target="../tags/tag37.xml"/><Relationship Id="rId10" Type="http://schemas.openxmlformats.org/officeDocument/2006/relationships/image" Target="../media/image12.png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13.jpg"/><Relationship Id="rId5" Type="http://schemas.openxmlformats.org/officeDocument/2006/relationships/tags" Target="../tags/tag45.xml"/><Relationship Id="rId10" Type="http://schemas.openxmlformats.org/officeDocument/2006/relationships/image" Target="../media/image12.png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3.jpg"/><Relationship Id="rId5" Type="http://schemas.openxmlformats.org/officeDocument/2006/relationships/tags" Target="../tags/tag53.xml"/><Relationship Id="rId10" Type="http://schemas.openxmlformats.org/officeDocument/2006/relationships/image" Target="../media/image12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12.png"/><Relationship Id="rId4" Type="http://schemas.openxmlformats.org/officeDocument/2006/relationships/tags" Target="../tags/tag60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3.jpg"/><Relationship Id="rId5" Type="http://schemas.openxmlformats.org/officeDocument/2006/relationships/tags" Target="../tags/tag67.xml"/><Relationship Id="rId10" Type="http://schemas.openxmlformats.org/officeDocument/2006/relationships/image" Target="../media/image12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590F7E-C720-CA47-9E0F-5236B20429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21C1E9-A463-D742-9B11-B05BC7302C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45213" y="4466951"/>
            <a:ext cx="370159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Cherche le sens des mots</a:t>
            </a:r>
            <a:endParaRPr lang="fr-CA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6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07000" y="311431"/>
            <a:ext cx="3978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préfixe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1602975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préfixe « 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re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répétition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»,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nouveau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ou 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retour en arrière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2925684"/>
            <a:ext cx="9043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préfixe « 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 » qui signifient « de nouveau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2960" y="4696557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revoir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refermer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refaire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33" y="2881406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79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00527" y="311431"/>
            <a:ext cx="5390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mot construit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24985" y="1694970"/>
            <a:ext cx="904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 signifie le mot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refaire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24985" y="2921390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C’est faire une action de nouveau.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24985" y="4468181"/>
            <a:ext cx="9180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Essaie de découvrir le sens des autres mots construits ayant le préfixe « 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re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464" y="2606945"/>
            <a:ext cx="1955077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31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20464" y="1491958"/>
            <a:ext cx="420179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Viens découvrir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le sens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d’un autre 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préfixe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avec Théo!</a:t>
            </a:r>
            <a:endParaRPr lang="fr-C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42120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37123" y="311431"/>
            <a:ext cx="4717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La recherche de mots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1019317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6216" y="1450292"/>
            <a:ext cx="10259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Maman va déplacer sa voiture. Elle ne doit pas défaire la construction de mon frère. 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6216" y="3520807"/>
            <a:ext cx="8900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 cherche des mots construits qui signifient « l’action inverse ».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33273" y="5197469"/>
            <a:ext cx="110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déplacer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défaire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03" y="2724359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3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07001" y="311431"/>
            <a:ext cx="39780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préfixe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1729659"/>
            <a:ext cx="904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préfixe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dé-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l’action inverse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2800795"/>
            <a:ext cx="9043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préfixe « 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 » qui signifient « l’action inverse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2960" y="4856816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déplaire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démonter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décoller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33" y="2881406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59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00527" y="311431"/>
            <a:ext cx="5390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mot construit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33472" y="1588742"/>
            <a:ext cx="904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 signifie le mot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décoller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33472" y="2847858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C’est l’action de séparer ce qui est collé.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33472" y="4517451"/>
            <a:ext cx="9180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Essaie de découvrir le sens des autres mots construits ayant le préfixe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dé-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464" y="2606945"/>
            <a:ext cx="1955077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06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55065" y="1305341"/>
            <a:ext cx="313258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Découvre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le sens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d’un autre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uffixe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avec Théo!</a:t>
            </a:r>
            <a:endParaRPr lang="fr-C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4745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37123" y="311431"/>
            <a:ext cx="4717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La recherche de mots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36151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6216" y="1450292"/>
            <a:ext cx="10259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Théo aime les bricolages. Il fait des collages avec les écales de ses noisettes.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6216" y="3321731"/>
            <a:ext cx="8900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 cherche des mots construits qui signifient « l’action de » ou un « collectif ».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66216" y="5203751"/>
            <a:ext cx="110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bricolage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collage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03" y="2724359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03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0965" y="311431"/>
            <a:ext cx="4050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suffixe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1622286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suffixe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l’action de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ou un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collectif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2993330"/>
            <a:ext cx="9043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suffixe « -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 l’action de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2960" y="4856816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pelletage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coupage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recyclage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33" y="2881406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70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00527" y="311431"/>
            <a:ext cx="5390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mot construit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33472" y="1944681"/>
            <a:ext cx="904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 signifie le mot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recyclage 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33472" y="2923977"/>
            <a:ext cx="9043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C’est l’action de récupérer ou de recycler des matériaux.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33472" y="4856816"/>
            <a:ext cx="9180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Essaie de découvrir le sens des autres mots construits ayant le suffixe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464" y="2606945"/>
            <a:ext cx="1955077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495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68865" y="1078992"/>
            <a:ext cx="7612897" cy="4663203"/>
            <a:chOff x="2368865" y="1078992"/>
            <a:chExt cx="7612897" cy="4663203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8865" y="368847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078992"/>
              <a:ext cx="6539137" cy="4663203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46331" y="1363270"/>
              <a:ext cx="6011108" cy="4031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Salut!</a:t>
              </a:r>
            </a:p>
            <a:p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Tu veux relever un autre  défi?</a:t>
              </a:r>
            </a:p>
            <a:p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Théo, l’écureuil aimerait découvrir le sens des mots. </a:t>
              </a:r>
            </a:p>
            <a:p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Il découpe les mots en partie ayant un sens. </a:t>
              </a:r>
            </a:p>
            <a:p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Tu veux l’aider?</a:t>
              </a:r>
              <a:endParaRPr lang="fr-CA" sz="3200" b="1" i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831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93211" y="311431"/>
            <a:ext cx="90056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 smtClean="0">
                <a:ln w="0"/>
                <a:solidFill>
                  <a:srgbClr val="002060"/>
                </a:solidFill>
              </a:rPr>
              <a:t>Associe le préfixe ou le suffixe </a:t>
            </a:r>
            <a:r>
              <a:rPr lang="fr-CA" sz="4000" b="1" dirty="0">
                <a:ln w="0"/>
                <a:solidFill>
                  <a:srgbClr val="002060"/>
                </a:solidFill>
              </a:rPr>
              <a:t>à son </a:t>
            </a:r>
            <a:r>
              <a:rPr lang="fr-CA" sz="4000" b="1" dirty="0" smtClean="0">
                <a:ln w="0"/>
                <a:solidFill>
                  <a:srgbClr val="002060"/>
                </a:solidFill>
              </a:rPr>
              <a:t>sens.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4400"/>
            <a:ext cx="12192000" cy="52726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04658" y="1073291"/>
            <a:ext cx="2445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Action de…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03436" y="2105214"/>
            <a:ext cx="1728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Petit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09818" y="3249210"/>
            <a:ext cx="3035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Action inverse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97890" y="1000176"/>
            <a:ext cx="3218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688908" y="2105213"/>
            <a:ext cx="2574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"/>
              </a:spcBef>
              <a:spcAft>
                <a:spcPts val="60"/>
              </a:spcAft>
            </a:pP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ette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688908" y="3210250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age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rganigramme : Connecteur 2"/>
          <p:cNvSpPr/>
          <p:nvPr>
            <p:custDataLst>
              <p:tags r:id="rId11"/>
            </p:custDataLst>
          </p:nvPr>
        </p:nvSpPr>
        <p:spPr>
          <a:xfrm>
            <a:off x="4988215" y="107329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Organigramme : Connecteur 19"/>
          <p:cNvSpPr/>
          <p:nvPr>
            <p:custDataLst>
              <p:tags r:id="rId12"/>
            </p:custDataLst>
          </p:nvPr>
        </p:nvSpPr>
        <p:spPr>
          <a:xfrm>
            <a:off x="4988215" y="215174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Organigramme : Connecteur 20"/>
          <p:cNvSpPr/>
          <p:nvPr>
            <p:custDataLst>
              <p:tags r:id="rId13"/>
            </p:custDataLst>
          </p:nvPr>
        </p:nvSpPr>
        <p:spPr>
          <a:xfrm>
            <a:off x="4988215" y="323020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Organigramme : Connecteur 21"/>
          <p:cNvSpPr/>
          <p:nvPr>
            <p:custDataLst>
              <p:tags r:id="rId14"/>
            </p:custDataLst>
          </p:nvPr>
        </p:nvSpPr>
        <p:spPr>
          <a:xfrm>
            <a:off x="6250087" y="1091579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Organigramme : Connecteur 22"/>
          <p:cNvSpPr/>
          <p:nvPr>
            <p:custDataLst>
              <p:tags r:id="rId15"/>
            </p:custDataLst>
          </p:nvPr>
        </p:nvSpPr>
        <p:spPr>
          <a:xfrm>
            <a:off x="6250087" y="2170036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Organigramme : Connecteur 23"/>
          <p:cNvSpPr/>
          <p:nvPr>
            <p:custDataLst>
              <p:tags r:id="rId16"/>
            </p:custDataLst>
          </p:nvPr>
        </p:nvSpPr>
        <p:spPr>
          <a:xfrm>
            <a:off x="6250087" y="3248493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809817" y="4234156"/>
            <a:ext cx="3035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Petit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688908" y="4236825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dé-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Organigramme : Connecteur 26"/>
          <p:cNvSpPr/>
          <p:nvPr>
            <p:custDataLst>
              <p:tags r:id="rId19"/>
            </p:custDataLst>
          </p:nvPr>
        </p:nvSpPr>
        <p:spPr>
          <a:xfrm>
            <a:off x="4988215" y="427965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Organigramme : Connecteur 27"/>
          <p:cNvSpPr/>
          <p:nvPr>
            <p:custDataLst>
              <p:tags r:id="rId20"/>
            </p:custDataLst>
          </p:nvPr>
        </p:nvSpPr>
        <p:spPr>
          <a:xfrm>
            <a:off x="6250087" y="4297944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804658" y="5421004"/>
            <a:ext cx="3035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Répétition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688908" y="5336309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-on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Organigramme : Connecteur 30"/>
          <p:cNvSpPr/>
          <p:nvPr>
            <p:custDataLst>
              <p:tags r:id="rId23"/>
            </p:custDataLst>
          </p:nvPr>
        </p:nvSpPr>
        <p:spPr>
          <a:xfrm>
            <a:off x="4988215" y="5381809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Organigramme : Connecteur 31"/>
          <p:cNvSpPr/>
          <p:nvPr>
            <p:custDataLst>
              <p:tags r:id="rId24"/>
            </p:custDataLst>
          </p:nvPr>
        </p:nvSpPr>
        <p:spPr>
          <a:xfrm>
            <a:off x="6250087" y="5400097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Connecteur droit 4"/>
          <p:cNvCxnSpPr/>
          <p:nvPr>
            <p:custDataLst>
              <p:tags r:id="rId25"/>
            </p:custDataLst>
          </p:nvPr>
        </p:nvCxnSpPr>
        <p:spPr>
          <a:xfrm>
            <a:off x="5194169" y="1319753"/>
            <a:ext cx="1300899" cy="219644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>
            <p:custDataLst>
              <p:tags r:id="rId26"/>
            </p:custDataLst>
          </p:nvPr>
        </p:nvCxnSpPr>
        <p:spPr>
          <a:xfrm>
            <a:off x="5194169" y="2394408"/>
            <a:ext cx="12349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>
            <p:custDataLst>
              <p:tags r:id="rId27"/>
            </p:custDataLst>
          </p:nvPr>
        </p:nvCxnSpPr>
        <p:spPr>
          <a:xfrm>
            <a:off x="5194169" y="3516198"/>
            <a:ext cx="1300899" cy="10275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>
            <p:custDataLst>
              <p:tags r:id="rId28"/>
            </p:custDataLst>
          </p:nvPr>
        </p:nvCxnSpPr>
        <p:spPr>
          <a:xfrm>
            <a:off x="5194169" y="4543720"/>
            <a:ext cx="1300899" cy="11029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>
            <p:custDataLst>
              <p:tags r:id="rId29"/>
            </p:custDataLst>
          </p:nvPr>
        </p:nvCxnSpPr>
        <p:spPr>
          <a:xfrm flipV="1">
            <a:off x="5194169" y="1319753"/>
            <a:ext cx="1300899" cy="43269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3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771085" y="640080"/>
            <a:ext cx="6179023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Rappelle-toi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!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mots ont un sens.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 signification du préfixe ou du suffixe peut t’aider à découvrir le sens du mot construit.</a:t>
            </a:r>
            <a:endParaRPr kumimoji="0" lang="fr-FR" sz="40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à coins arrondis 11"/>
          <p:cNvSpPr/>
          <p:nvPr>
            <p:custDataLst>
              <p:tags r:id="rId8"/>
            </p:custDataLst>
          </p:nvPr>
        </p:nvSpPr>
        <p:spPr>
          <a:xfrm>
            <a:off x="7576391" y="5501231"/>
            <a:ext cx="1452791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atin typeface="Comic Sans MS" panose="030F0702030302020204" pitchFamily="66" charset="0"/>
              </a:rPr>
              <a:t>fleur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16" name="Rectangle à coins arrondis 15"/>
          <p:cNvSpPr/>
          <p:nvPr>
            <p:custDataLst>
              <p:tags r:id="rId9"/>
            </p:custDataLst>
          </p:nvPr>
        </p:nvSpPr>
        <p:spPr>
          <a:xfrm>
            <a:off x="8768718" y="5505673"/>
            <a:ext cx="988023" cy="63475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err="1" smtClean="0">
                <a:latin typeface="Comic Sans MS" panose="030F0702030302020204" pitchFamily="66" charset="0"/>
              </a:rPr>
              <a:t>iste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3" name="Pensées 2"/>
          <p:cNvSpPr/>
          <p:nvPr>
            <p:custDataLst>
              <p:tags r:id="rId10"/>
            </p:custDataLst>
          </p:nvPr>
        </p:nvSpPr>
        <p:spPr>
          <a:xfrm>
            <a:off x="7576390" y="4270342"/>
            <a:ext cx="3607942" cy="1029563"/>
          </a:xfrm>
          <a:prstGeom prst="cloudCallout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 smtClean="0">
                <a:latin typeface="Comic Sans MS" panose="030F0702030302020204" pitchFamily="66" charset="0"/>
              </a:rPr>
              <a:t>Personne qui vend des fleurs.</a:t>
            </a:r>
            <a:endParaRPr lang="fr-C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ADF9362-5FAA-8443-B65E-B808665EFA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67543" y="939736"/>
            <a:ext cx="9995002" cy="4906419"/>
            <a:chOff x="344590" y="560701"/>
            <a:chExt cx="10576321" cy="53027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/>
          </p:nvSpPr>
          <p:spPr>
            <a:xfrm>
              <a:off x="1321699" y="560701"/>
              <a:ext cx="8477420" cy="5302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5535891-CD66-AC49-BC44-C8EB049BD473}"/>
                </a:ext>
              </a:extLst>
            </p:cNvPr>
            <p:cNvSpPr/>
            <p:nvPr/>
          </p:nvSpPr>
          <p:spPr>
            <a:xfrm rot="16200000">
              <a:off x="344590" y="1170401"/>
              <a:ext cx="584684" cy="584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à coins arrondis 10">
              <a:extLst>
                <a:ext uri="{FF2B5EF4-FFF2-40B4-BE49-F238E27FC236}">
                  <a16:creationId xmlns:a16="http://schemas.microsoft.com/office/drawing/2014/main" id="{068F26EE-2984-9143-B6D7-F1A08B7E160D}"/>
                </a:ext>
              </a:extLst>
            </p:cNvPr>
            <p:cNvSpPr/>
            <p:nvPr/>
          </p:nvSpPr>
          <p:spPr>
            <a:xfrm rot="16200000">
              <a:off x="-457468" y="3123802"/>
              <a:ext cx="2256125" cy="3431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B4AD453-37FA-AB43-A13E-817C861A565B}"/>
                </a:ext>
              </a:extLst>
            </p:cNvPr>
            <p:cNvSpPr/>
            <p:nvPr/>
          </p:nvSpPr>
          <p:spPr>
            <a:xfrm rot="16200000">
              <a:off x="10161025" y="2780054"/>
              <a:ext cx="759886" cy="759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1616597" y="4708519"/>
              <a:ext cx="852198" cy="83762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2737766" y="977307"/>
              <a:ext cx="6919460" cy="4703449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170121" y="1279191"/>
              <a:ext cx="6263962" cy="3936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Superbe!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Tu as encore relevé un défi!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Je vais t’en proposer d’autres bientôt!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En attendant, cherche le sens des mots comme Théo. 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C’est amusant!</a:t>
              </a:r>
              <a:endParaRPr lang="fr-CA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2352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8"/>
            </p:custDataLst>
          </p:nvPr>
        </p:nvGrpSpPr>
        <p:grpSpPr>
          <a:xfrm>
            <a:off x="2116420" y="1027522"/>
            <a:ext cx="7901919" cy="4568607"/>
            <a:chOff x="2116420" y="1027522"/>
            <a:chExt cx="7901919" cy="4568607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>
              <a:off x="2305449" y="1027522"/>
              <a:ext cx="7712890" cy="4568607"/>
              <a:chOff x="2368865" y="2037029"/>
              <a:chExt cx="7612897" cy="345423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68865" y="3688477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5" y="2037029"/>
                <a:ext cx="6539137" cy="345423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901779" y="2301751"/>
                <a:ext cx="5968230" cy="3031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Allo!</a:t>
                </a:r>
              </a:p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C’est moi, Théo l’écureuil.</a:t>
                </a:r>
              </a:p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Tu sais que les mots ont un sens? </a:t>
                </a:r>
              </a:p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Par exemple, « chat » signifie « animal domestique aux oreilles triangulaires ayant un museau arrondi ».</a:t>
                </a:r>
              </a:p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Tu le reconnais?</a:t>
                </a:r>
              </a:p>
              <a:p>
                <a:endPara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6420" y="3110845"/>
              <a:ext cx="1288923" cy="2108360"/>
            </a:xfrm>
            <a:prstGeom prst="rect">
              <a:avLst/>
            </a:prstGeom>
          </p:spPr>
        </p:pic>
      </p:grpSp>
      <p:pic>
        <p:nvPicPr>
          <p:cNvPr id="2" name="Image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86" y="3949831"/>
            <a:ext cx="2460678" cy="1558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96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04391" y="931916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2305449" y="1067124"/>
              <a:ext cx="7712890" cy="4638731"/>
              <a:chOff x="2368865" y="1611808"/>
              <a:chExt cx="7612897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68865" y="3688477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5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792082" y="1875443"/>
                <a:ext cx="5968230" cy="1924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Si j’ajoute le suffixe « -on » au mot « chat ».  Je construis le mot « chaton » qui signifie « le petit du chat ».</a:t>
                </a:r>
              </a:p>
              <a:p>
                <a:endPara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6422" y="3199889"/>
              <a:ext cx="1288923" cy="2061466"/>
            </a:xfrm>
            <a:prstGeom prst="rect">
              <a:avLst/>
            </a:prstGeom>
          </p:spPr>
        </p:pic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5342077" y="2852298"/>
            <a:ext cx="1179576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atin typeface="Comic Sans MS" panose="030F0702030302020204" pitchFamily="66" charset="0"/>
              </a:rPr>
              <a:t>chat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6355458" y="2852298"/>
            <a:ext cx="685422" cy="6342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atin typeface="Comic Sans MS" panose="030F0702030302020204" pitchFamily="66" charset="0"/>
              </a:rPr>
              <a:t>on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>
            <p:custDataLst>
              <p:tags r:id="rId10"/>
            </p:custDataLst>
          </p:nvPr>
        </p:nvSpPr>
        <p:spPr>
          <a:xfrm>
            <a:off x="3742602" y="337779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Le suffixe « -on » signifie « petit » comme dans « ourson » ou « caneton ».</a:t>
            </a:r>
          </a:p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Tu veux m’aider à trouver le sens d’autres parties de mots? </a:t>
            </a:r>
          </a:p>
        </p:txBody>
      </p:sp>
    </p:spTree>
    <p:extLst>
      <p:ext uri="{BB962C8B-B14F-4D97-AF65-F5344CB8AC3E}">
        <p14:creationId xmlns:p14="http://schemas.microsoft.com/office/powerpoint/2010/main" val="1912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37123" y="311431"/>
            <a:ext cx="4717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La recherche de mots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36151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6216" y="1450292"/>
            <a:ext cx="10259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fillette choisit une bouclette rouge pour attacher les cheveux de sa poupée.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6216" y="3520807"/>
            <a:ext cx="8900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 cherche des mots construits qui signifient « petit ».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33273" y="5197469"/>
            <a:ext cx="110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fillette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bouclette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03" y="2724359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1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0965" y="311431"/>
            <a:ext cx="4050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suffixe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1735802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suffixe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petit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ou un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diminutif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3282593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suffixe « -</a:t>
            </a:r>
            <a:r>
              <a:rPr lang="fr-C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 petit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2960" y="4829384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voiturette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historiette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clochette.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33" y="2881406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185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00527" y="311431"/>
            <a:ext cx="5390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Le sens du mot construit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33472" y="1944681"/>
            <a:ext cx="904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 signifie le mot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voiturette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33472" y="3154527"/>
            <a:ext cx="9043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C’est une petite voiture ou un petit véhicule.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33472" y="4856816"/>
            <a:ext cx="9180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Essaie de découvrir le sens des autres mots construits ayant le suffixe 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ette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464" y="2606945"/>
            <a:ext cx="1955077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42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09619" y="1360205"/>
            <a:ext cx="382348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Maintenant,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écouvre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le sens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d’un préfixe</a:t>
            </a:r>
          </a:p>
          <a:p>
            <a:pPr algn="ctr"/>
            <a:r>
              <a:rPr lang="fr-CA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avec Théo!</a:t>
            </a:r>
            <a:endParaRPr lang="fr-C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719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37123" y="311431"/>
            <a:ext cx="4717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La recherche de mots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6216" y="1450292"/>
            <a:ext cx="10259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 garçon va me redire de recommencer mon lancer de noisettes.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6216" y="3520807"/>
            <a:ext cx="8900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 cherche des mots construits qui signifient « répétition ».</a:t>
            </a:r>
          </a:p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33273" y="5197469"/>
            <a:ext cx="110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redire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recommencer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03" y="2724359"/>
            <a:ext cx="1862495" cy="2302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34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morneau</Template>
  <TotalTime>1760</TotalTime>
  <Words>942</Words>
  <Application>Microsoft Office PowerPoint</Application>
  <PresentationFormat>Grand écran</PresentationFormat>
  <Paragraphs>135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Comic Sans MS</vt:lpstr>
      <vt:lpstr>Gill Sans</vt:lpstr>
      <vt:lpstr>Wingdings</vt:lpstr>
      <vt:lpstr>ヒラギノ角ゴ ProN W3</vt:lpstr>
      <vt:lpstr>morneau</vt:lpstr>
      <vt:lpstr>1_morneau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127</cp:revision>
  <dcterms:created xsi:type="dcterms:W3CDTF">2018-02-13T21:23:20Z</dcterms:created>
  <dcterms:modified xsi:type="dcterms:W3CDTF">2021-01-20T17:59:28Z</dcterms:modified>
</cp:coreProperties>
</file>