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</p:sldMasterIdLst>
  <p:sldIdLst>
    <p:sldId id="317" r:id="rId3"/>
    <p:sldId id="318" r:id="rId4"/>
    <p:sldId id="319" r:id="rId5"/>
    <p:sldId id="386" r:id="rId6"/>
    <p:sldId id="379" r:id="rId7"/>
    <p:sldId id="352" r:id="rId8"/>
    <p:sldId id="366" r:id="rId9"/>
    <p:sldId id="397" r:id="rId10"/>
    <p:sldId id="325" r:id="rId11"/>
    <p:sldId id="387" r:id="rId12"/>
    <p:sldId id="388" r:id="rId13"/>
    <p:sldId id="322" r:id="rId14"/>
    <p:sldId id="328" r:id="rId15"/>
    <p:sldId id="389" r:id="rId16"/>
    <p:sldId id="390" r:id="rId17"/>
    <p:sldId id="334" r:id="rId18"/>
    <p:sldId id="391" r:id="rId19"/>
    <p:sldId id="392" r:id="rId20"/>
    <p:sldId id="381" r:id="rId21"/>
    <p:sldId id="320" r:id="rId22"/>
    <p:sldId id="393" r:id="rId23"/>
    <p:sldId id="394" r:id="rId24"/>
    <p:sldId id="385" r:id="rId25"/>
    <p:sldId id="395" r:id="rId26"/>
    <p:sldId id="396" r:id="rId27"/>
    <p:sldId id="339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5E8"/>
    <a:srgbClr val="27235C"/>
    <a:srgbClr val="A4C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710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841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335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570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716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176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705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856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793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822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454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937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496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335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66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49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74E15-F2DA-4445-93E6-DE2E05BAF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F2D6C2-250D-614D-B188-A7E9AFD92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9B81E-9FBC-594E-A5FD-3BFE4110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8BCE2-4DCD-D446-ADF3-9BA49783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0677B5-08C1-5840-AAC8-66080A4B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56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967FE-1332-1141-B95F-0E5AF731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3DDBA6-1421-D745-B6D6-B8450F62B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62A1F-4362-F743-8C31-BF3F7723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D6E-A121-C446-A9A9-4A518B7A203F}" type="datetime1">
              <a:rPr lang="fr-CA" smtClean="0"/>
              <a:t>2020-11-03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1E4F35-7F48-A544-AEF7-90EBA5EF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A93D19-D6D5-8541-B75D-9973CBB0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31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EA507-59C1-9048-B2B2-6F48F736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470169-3E2F-C644-949D-C6FB0B3F3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DC838-D77B-D34B-89DA-D60CE068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90EEE-B464-0046-999B-272AABB19050}" type="datetime1">
              <a:rPr lang="fr-CA" smtClean="0"/>
              <a:t>2020-11-03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1EBE3B-ABE0-0C49-93BF-8BBA5EE8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4905EF-DC0E-754F-B239-A2F15C25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60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497F-DD70-DB4D-8107-91FB14EC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BF67E-C901-C743-BE64-8F9291359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CA9485-2366-6845-AEC8-3A5DF6F21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D3232-A1BE-4A4A-853C-0F48A84A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D62F-41C7-3E4F-9725-679325BDF607}" type="datetime1">
              <a:rPr lang="fr-CA" smtClean="0"/>
              <a:t>2020-11-03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039693-9E71-BB49-B7E2-FC95687F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E42390-EA45-6C44-8E12-5573C76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947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1C482-DD8E-EA4D-9C47-601F4F8D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D80861-1361-F949-B157-749DA995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D7D872-3E12-5D47-B827-91852E8A3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61813E-BE28-4A49-8AE0-B1EC4D263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7B66D4-6BAF-D149-ADA4-679F5AFDC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997F83-3393-CC49-B8EF-D9DB1DEC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6BA-EE37-974D-8C57-1A8858980457}" type="datetime1">
              <a:rPr lang="fr-CA" smtClean="0"/>
              <a:t>2020-11-03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5705AE-6907-3645-A827-A37077B4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F90092-74A9-6C48-B42E-70D63401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383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AFDC9-D36E-4343-90F7-0A84A15A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A0B285-AC64-2449-A260-B7E61867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7269-D503-0F45-82F6-EC569520B1A0}" type="datetime1">
              <a:rPr lang="fr-CA" smtClean="0"/>
              <a:t>2020-11-03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5EE5F7-B9EB-5843-AB18-6712745A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E884F9-37CD-4947-B5C9-4E02498E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6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2350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CEA8B9-D959-B74C-9DA3-54E1BE8D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11/3/2020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E49883-4250-AD45-8036-14F1F9F4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0773B-0CC9-1D42-AD64-6BCD4052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0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287678-2E8C-8345-91D0-6D77AC47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4BC09-65A8-5D4D-9D1D-667F9967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AB0366-B7FE-ED49-A740-5F1612E22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B20D45-B6D0-9C41-A1B2-CAF4F24F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AF42-8851-8944-904A-52E9F94CDAD2}" type="datetime1">
              <a:rPr lang="fr-CA" smtClean="0"/>
              <a:t>2020-11-03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74DA4F-F9A1-E34E-9FAE-A2CD8896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0B9B32-2624-0847-9EFA-E02623E5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456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CA619-78E8-A64B-BD04-24B473F0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9D167A-AB0C-1641-AD74-0CE454AB0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0A91DD-94EC-AB40-AEFF-5D1433ECA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B9A1E-6B19-174B-B9D1-9867AD39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0DA0-1F0E-C34D-B09E-222DCA10E9DD}" type="datetime1">
              <a:rPr lang="fr-CA" smtClean="0"/>
              <a:t>2020-11-03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A1E8A-13E1-F947-8E31-58375D24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6650B3-1B27-1449-9193-A1AEABE5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769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8E94-3D8D-5948-8C23-51329F52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58E648-943A-B24B-84A0-EF18672C5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8FEFA2-3246-DF44-B8CF-8372A1F7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48DD-B3BE-0842-BF3E-E6114A3502C8}" type="datetime1">
              <a:rPr lang="fr-CA" smtClean="0"/>
              <a:t>2020-11-03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319E29-7BBE-8948-9F97-4544AAB8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DD3D88-53C1-2143-AACE-EC091CA5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938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A79CA7-B2B0-D744-BF72-0189C1188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4FC349-9D6C-C442-A77E-26E6E16DD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145B37-FB17-C24F-A319-33ABDEF2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47E2-ACD4-CC41-8F6B-A348031F3464}" type="datetime1">
              <a:rPr lang="fr-CA" smtClean="0"/>
              <a:t>2020-11-03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5BFA96-E07C-404B-B545-B7A30ED7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3A9C92-DA21-C943-A19A-728E61F6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24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091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433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051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103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582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59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5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AFED5E-491C-9F43-A8E0-F43E8586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CC5029-160C-D04B-B6C2-C2234BE30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38C8C-6271-1949-AE36-24639F4EE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7600-4F67-6246-8A57-55B838E9D55A}" type="datetime1">
              <a:rPr lang="fr-CA" smtClean="0"/>
              <a:t>2020-11-03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55FB22-4B7A-0844-9452-B4CC1766D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9D758D-4193-8547-B2EE-EBD8A0175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4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21.emf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12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82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image" Target="../media/image12.png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slideLayout" Target="../slideLayouts/slideLayout24.xml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image" Target="../media/image23.jp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10" Type="http://schemas.openxmlformats.org/officeDocument/2006/relationships/tags" Target="../tags/tag97.xml"/><Relationship Id="rId19" Type="http://schemas.openxmlformats.org/officeDocument/2006/relationships/image" Target="../media/image11.jpe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10" Type="http://schemas.openxmlformats.org/officeDocument/2006/relationships/image" Target="../media/image19.emf"/><Relationship Id="rId4" Type="http://schemas.openxmlformats.org/officeDocument/2006/relationships/tags" Target="../tags/tag107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10" Type="http://schemas.openxmlformats.org/officeDocument/2006/relationships/image" Target="../media/image12.png"/><Relationship Id="rId4" Type="http://schemas.openxmlformats.org/officeDocument/2006/relationships/tags" Target="../tags/tag114.xml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21.emf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12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22.xml"/><Relationship Id="rId10" Type="http://schemas.openxmlformats.org/officeDocument/2006/relationships/tags" Target="../tags/tag127.xml"/><Relationship Id="rId4" Type="http://schemas.openxmlformats.org/officeDocument/2006/relationships/tags" Target="../tags/tag121.xml"/><Relationship Id="rId9" Type="http://schemas.openxmlformats.org/officeDocument/2006/relationships/tags" Target="../tags/tag1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tags" Target="../tags/tag140.xml"/><Relationship Id="rId18" Type="http://schemas.openxmlformats.org/officeDocument/2006/relationships/image" Target="../media/image11.jpeg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image" Target="../media/image12.png"/><Relationship Id="rId2" Type="http://schemas.openxmlformats.org/officeDocument/2006/relationships/tags" Target="../tags/tag129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10" Type="http://schemas.openxmlformats.org/officeDocument/2006/relationships/tags" Target="../tags/tag137.xml"/><Relationship Id="rId19" Type="http://schemas.openxmlformats.org/officeDocument/2006/relationships/image" Target="../media/image24.jp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10" Type="http://schemas.openxmlformats.org/officeDocument/2006/relationships/image" Target="../media/image12.png"/><Relationship Id="rId4" Type="http://schemas.openxmlformats.org/officeDocument/2006/relationships/tags" Target="../tags/tag146.xml"/><Relationship Id="rId9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image" Target="../media/image21.emf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../media/image12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54.xml"/><Relationship Id="rId10" Type="http://schemas.openxmlformats.org/officeDocument/2006/relationships/tags" Target="../tags/tag159.xml"/><Relationship Id="rId4" Type="http://schemas.openxmlformats.org/officeDocument/2006/relationships/tags" Target="../tags/tag153.xml"/><Relationship Id="rId9" Type="http://schemas.openxmlformats.org/officeDocument/2006/relationships/tags" Target="../tags/tag15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tags" Target="../tags/tag172.xml"/><Relationship Id="rId18" Type="http://schemas.openxmlformats.org/officeDocument/2006/relationships/image" Target="../media/image11.jpeg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12" Type="http://schemas.openxmlformats.org/officeDocument/2006/relationships/tags" Target="../tags/tag171.xml"/><Relationship Id="rId17" Type="http://schemas.openxmlformats.org/officeDocument/2006/relationships/image" Target="../media/image12.png"/><Relationship Id="rId2" Type="http://schemas.openxmlformats.org/officeDocument/2006/relationships/tags" Target="../tags/tag161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5" Type="http://schemas.openxmlformats.org/officeDocument/2006/relationships/tags" Target="../tags/tag164.xml"/><Relationship Id="rId15" Type="http://schemas.openxmlformats.org/officeDocument/2006/relationships/tags" Target="../tags/tag174.xml"/><Relationship Id="rId10" Type="http://schemas.openxmlformats.org/officeDocument/2006/relationships/tags" Target="../tags/tag169.xml"/><Relationship Id="rId19" Type="http://schemas.openxmlformats.org/officeDocument/2006/relationships/image" Target="../media/image25.jpg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tags" Target="../tags/tag17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image" Target="../media/image19.emf"/><Relationship Id="rId5" Type="http://schemas.openxmlformats.org/officeDocument/2006/relationships/tags" Target="../tags/tag179.xml"/><Relationship Id="rId10" Type="http://schemas.openxmlformats.org/officeDocument/2006/relationships/image" Target="../media/image18.png"/><Relationship Id="rId4" Type="http://schemas.openxmlformats.org/officeDocument/2006/relationships/tags" Target="../tags/tag178.xml"/><Relationship Id="rId9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4.sv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2.png"/><Relationship Id="rId5" Type="http://schemas.openxmlformats.org/officeDocument/2006/relationships/tags" Target="../tags/tag7.xml"/><Relationship Id="rId10" Type="http://schemas.openxmlformats.org/officeDocument/2006/relationships/image" Target="../media/image11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image" Target="../media/image12.png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image" Target="../media/image21.sv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26.png"/><Relationship Id="rId5" Type="http://schemas.openxmlformats.org/officeDocument/2006/relationships/tags" Target="../tags/tag187.xml"/><Relationship Id="rId10" Type="http://schemas.openxmlformats.org/officeDocument/2006/relationships/image" Target="../media/image11.jpeg"/><Relationship Id="rId4" Type="http://schemas.openxmlformats.org/officeDocument/2006/relationships/tags" Target="../tags/tag186.xml"/><Relationship Id="rId9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13" Type="http://schemas.openxmlformats.org/officeDocument/2006/relationships/image" Target="../media/image21.emf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12" Type="http://schemas.openxmlformats.org/officeDocument/2006/relationships/image" Target="../media/image12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95.xml"/><Relationship Id="rId10" Type="http://schemas.openxmlformats.org/officeDocument/2006/relationships/tags" Target="../tags/tag200.xml"/><Relationship Id="rId4" Type="http://schemas.openxmlformats.org/officeDocument/2006/relationships/tags" Target="../tags/tag194.xml"/><Relationship Id="rId9" Type="http://schemas.openxmlformats.org/officeDocument/2006/relationships/tags" Target="../tags/tag19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tags" Target="../tags/tag213.xml"/><Relationship Id="rId18" Type="http://schemas.openxmlformats.org/officeDocument/2006/relationships/image" Target="../media/image11.jpeg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image" Target="../media/image12.png"/><Relationship Id="rId2" Type="http://schemas.openxmlformats.org/officeDocument/2006/relationships/tags" Target="../tags/tag202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10" Type="http://schemas.openxmlformats.org/officeDocument/2006/relationships/tags" Target="../tags/tag210.xml"/><Relationship Id="rId19" Type="http://schemas.openxmlformats.org/officeDocument/2006/relationships/image" Target="../media/image27.png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10" Type="http://schemas.openxmlformats.org/officeDocument/2006/relationships/image" Target="../media/image12.png"/><Relationship Id="rId4" Type="http://schemas.openxmlformats.org/officeDocument/2006/relationships/tags" Target="../tags/tag219.xml"/><Relationship Id="rId9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../media/image21.emf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image" Target="../media/image12.pn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227.xml"/><Relationship Id="rId10" Type="http://schemas.openxmlformats.org/officeDocument/2006/relationships/tags" Target="../tags/tag232.xml"/><Relationship Id="rId4" Type="http://schemas.openxmlformats.org/officeDocument/2006/relationships/tags" Target="../tags/tag226.xml"/><Relationship Id="rId9" Type="http://schemas.openxmlformats.org/officeDocument/2006/relationships/tags" Target="../tags/tag23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tags" Target="../tags/tag245.xml"/><Relationship Id="rId18" Type="http://schemas.openxmlformats.org/officeDocument/2006/relationships/image" Target="../media/image11.jpeg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image" Target="../media/image12.png"/><Relationship Id="rId2" Type="http://schemas.openxmlformats.org/officeDocument/2006/relationships/tags" Target="../tags/tag234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10" Type="http://schemas.openxmlformats.org/officeDocument/2006/relationships/tags" Target="../tags/tag242.xml"/><Relationship Id="rId19" Type="http://schemas.openxmlformats.org/officeDocument/2006/relationships/image" Target="../media/image28.jpg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image" Target="../media/image20.emf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image" Target="../media/image19.emf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18.png"/><Relationship Id="rId5" Type="http://schemas.openxmlformats.org/officeDocument/2006/relationships/tags" Target="../tags/tag252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251.xml"/><Relationship Id="rId9" Type="http://schemas.openxmlformats.org/officeDocument/2006/relationships/tags" Target="../tags/tag2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1.jpeg"/><Relationship Id="rId5" Type="http://schemas.openxmlformats.org/officeDocument/2006/relationships/tags" Target="../tags/tag15.xml"/><Relationship Id="rId10" Type="http://schemas.openxmlformats.org/officeDocument/2006/relationships/image" Target="../media/image14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15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slideLayout" Target="../slideLayouts/slideLayout30.xml"/><Relationship Id="rId2" Type="http://schemas.openxmlformats.org/officeDocument/2006/relationships/tags" Target="../tags/tag20.xml"/><Relationship Id="rId16" Type="http://schemas.openxmlformats.org/officeDocument/2006/relationships/image" Target="../media/image17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image" Target="../media/image16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20.emf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19.emf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18.png"/><Relationship Id="rId5" Type="http://schemas.openxmlformats.org/officeDocument/2006/relationships/tags" Target="../tags/tag34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33.xml"/><Relationship Id="rId9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21.emf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1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43.xml"/><Relationship Id="rId10" Type="http://schemas.openxmlformats.org/officeDocument/2006/relationships/tags" Target="../tags/tag48.xml"/><Relationship Id="rId4" Type="http://schemas.openxmlformats.org/officeDocument/2006/relationships/tags" Target="../tags/tag42.xml"/><Relationship Id="rId9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image" Target="../media/image11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image" Target="../media/image12.png"/><Relationship Id="rId2" Type="http://schemas.openxmlformats.org/officeDocument/2006/relationships/tags" Target="../tags/tag50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10" Type="http://schemas.openxmlformats.org/officeDocument/2006/relationships/tags" Target="../tags/tag58.xml"/><Relationship Id="rId19" Type="http://schemas.openxmlformats.org/officeDocument/2006/relationships/image" Target="../media/image22.jp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10" Type="http://schemas.openxmlformats.org/officeDocument/2006/relationships/image" Target="../media/image12.png"/><Relationship Id="rId4" Type="http://schemas.openxmlformats.org/officeDocument/2006/relationships/tags" Target="../tags/tag67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10" Type="http://schemas.openxmlformats.org/officeDocument/2006/relationships/image" Target="../media/image12.png"/><Relationship Id="rId4" Type="http://schemas.openxmlformats.org/officeDocument/2006/relationships/tags" Target="../tags/tag74.xml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4DEC83-947D-B54D-94BF-A2C5B66C1F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F4CEBC-43E3-7B43-AEB1-0500D01802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60805" y="4466951"/>
            <a:ext cx="3670427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 smtClean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Découvre le mot de base</a:t>
            </a:r>
            <a:endParaRPr lang="fr-CA" sz="2600" b="0" cap="none" spc="0" dirty="0">
              <a:ln w="0"/>
              <a:solidFill>
                <a:srgbClr val="27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981477" y="1945592"/>
              <a:ext cx="4265911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dentiste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demander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dernier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deuxième</a:t>
              </a:r>
              <a:endParaRPr lang="fr-CA" sz="5500" dirty="0">
                <a:solidFill>
                  <a:srgbClr val="27235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502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10"/>
            </p:custDataLst>
          </p:nvPr>
        </p:nvSpPr>
        <p:spPr>
          <a:xfrm>
            <a:off x="5317865" y="3432592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1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327683" y="1853744"/>
            <a:ext cx="4265911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dentiste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demander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dernier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deuxième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8" y="2579483"/>
            <a:ext cx="3027755" cy="2018302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  <p:sp>
        <p:nvSpPr>
          <p:cNvPr id="5" name="Flèche droite 4"/>
          <p:cNvSpPr/>
          <p:nvPr>
            <p:custDataLst>
              <p:tags r:id="rId14"/>
            </p:custDataLst>
          </p:nvPr>
        </p:nvSpPr>
        <p:spPr>
          <a:xfrm rot="8310202">
            <a:off x="759567" y="2303057"/>
            <a:ext cx="770283" cy="37140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61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160769" y="1060704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3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Un truc, essaie de trouver des mots de la même famille à partir du mot de base. Par exemple, « dernier » et « dernièrement » sont des mots de la même famille morphologique. </a:t>
            </a:r>
            <a:endParaRPr lang="fr-CA" sz="3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115" y="3825240"/>
            <a:ext cx="1078993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0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53802" y="2389348"/>
            <a:ext cx="38843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rgbClr val="27235C"/>
                </a:solidFill>
                <a:latin typeface="Comic Sans MS" panose="030F0702030302020204" pitchFamily="66" charset="0"/>
              </a:rPr>
              <a:t>Allons trouver </a:t>
            </a:r>
          </a:p>
          <a:p>
            <a:pPr algn="ctr"/>
            <a:r>
              <a:rPr lang="fr-CA" sz="40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un </a:t>
            </a:r>
            <a:r>
              <a:rPr lang="fr-CA" sz="4000" b="1" dirty="0">
                <a:solidFill>
                  <a:srgbClr val="27235C"/>
                </a:solidFill>
                <a:latin typeface="Comic Sans MS" panose="030F0702030302020204" pitchFamily="66" charset="0"/>
              </a:rPr>
              <a:t>autre </a:t>
            </a:r>
          </a:p>
          <a:p>
            <a:pPr algn="ctr"/>
            <a:r>
              <a:rPr lang="fr-CA" sz="4000" b="1" dirty="0">
                <a:solidFill>
                  <a:srgbClr val="27235C"/>
                </a:solidFill>
                <a:latin typeface="Comic Sans MS" panose="030F0702030302020204" pitchFamily="66" charset="0"/>
              </a:rPr>
              <a:t>m</a:t>
            </a:r>
            <a:r>
              <a:rPr lang="fr-CA" sz="40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ot de base.</a:t>
            </a:r>
            <a:endParaRPr lang="fr-CA" sz="2400" b="1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8DAA40-A91F-3A47-A84B-290345B205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6741CE-36DA-E447-92D5-FA46EA44EB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D36F7-F401-6847-8330-A850DFA04482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22D59-3BC4-8248-9109-91598F2E70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299055" y="1961900"/>
              <a:ext cx="3550972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journée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joueur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joyeuse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jeu</a:t>
              </a:r>
              <a:endParaRPr lang="fr-CA" sz="5500" dirty="0">
                <a:solidFill>
                  <a:srgbClr val="27235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3117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454655" y="735689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10"/>
            </p:custDataLst>
          </p:nvPr>
        </p:nvSpPr>
        <p:spPr>
          <a:xfrm>
            <a:off x="5317865" y="4340947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1"/>
            </p:custDataLst>
          </p:nvPr>
        </p:nvSpPr>
        <p:spPr>
          <a:xfrm>
            <a:off x="518678" y="2118918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455982" y="1811138"/>
            <a:ext cx="3550972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journée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joueur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joyeuse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jeu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0" y="2599129"/>
            <a:ext cx="3112223" cy="2077298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23426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644170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4118435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renard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remonter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regarder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rêver</a:t>
              </a:r>
              <a:endParaRPr lang="fr-CA" sz="5500" dirty="0">
                <a:solidFill>
                  <a:srgbClr val="27235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485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10"/>
            </p:custDataLst>
          </p:nvPr>
        </p:nvSpPr>
        <p:spPr>
          <a:xfrm>
            <a:off x="5465670" y="1995856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1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633873" y="2052956"/>
            <a:ext cx="4118435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renard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remonter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regarder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rêver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9" y="2596734"/>
            <a:ext cx="3100096" cy="2068079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46262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99E948-50D0-3D42-BDDA-A58A897321A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C2D6F7-97EF-7241-B6DF-D83BFA4BE42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6281" y="3825240"/>
            <a:ext cx="1221166" cy="2575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/>
          <p:cNvGrpSpPr/>
          <p:nvPr>
            <p:custDataLst>
              <p:tags r:id="rId7"/>
            </p:custDataLst>
          </p:nvPr>
        </p:nvGrpSpPr>
        <p:grpSpPr>
          <a:xfrm>
            <a:off x="5413247" y="1040125"/>
            <a:ext cx="6711697" cy="5108747"/>
            <a:chOff x="5413247" y="1040125"/>
            <a:chExt cx="6711697" cy="51087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714566-EB8E-1247-911D-ADDFFAC0AEC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413247" y="1040125"/>
              <a:ext cx="6711697" cy="510874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fr-CA" sz="36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Tu as observé le mot de base « renard »?</a:t>
              </a:r>
            </a:p>
            <a:p>
              <a:r>
                <a:rPr lang="fr-CA" sz="36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Il y a un </a:t>
              </a:r>
              <a:r>
                <a:rPr lang="fr-CA" sz="3600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morphographe</a:t>
              </a:r>
              <a:r>
                <a:rPr lang="fr-CA" sz="36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, une lettre </a:t>
              </a:r>
              <a:r>
                <a:rPr lang="fr-CA" sz="36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muette à </a:t>
              </a:r>
              <a:r>
                <a:rPr lang="fr-CA" sz="36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la fin du mot pour accrocher des ajouts pour faire des mots de la même famille.</a:t>
              </a:r>
              <a:endParaRPr lang="fr-CA" sz="29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7214616" y="5067519"/>
              <a:ext cx="1838463" cy="77254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3600" dirty="0" smtClean="0">
                  <a:latin typeface="Comic Sans MS" panose="030F0702030302020204" pitchFamily="66" charset="0"/>
                </a:rPr>
                <a:t>renar</a:t>
              </a:r>
              <a:r>
                <a:rPr lang="fr-CA" sz="3600" dirty="0" smtClean="0"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d</a:t>
              </a:r>
              <a:endParaRPr lang="fr-CA" sz="3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1" name="Rectangle à coins arrondis 20"/>
            <p:cNvSpPr/>
            <p:nvPr/>
          </p:nvSpPr>
          <p:spPr>
            <a:xfrm>
              <a:off x="9053079" y="5067519"/>
              <a:ext cx="1166095" cy="77994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3600" dirty="0" smtClean="0">
                  <a:latin typeface="Comic Sans MS" panose="030F0702030302020204" pitchFamily="66" charset="0"/>
                </a:rPr>
                <a:t>eau</a:t>
              </a:r>
              <a:endParaRPr lang="fr-CA" sz="3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0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34359" y="1744172"/>
            <a:ext cx="434125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Tu </a:t>
            </a:r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veux être </a:t>
            </a:r>
          </a:p>
          <a:p>
            <a:pPr algn="ctr"/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un détective </a:t>
            </a:r>
          </a:p>
          <a:p>
            <a:pPr algn="ctr"/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comme moi</a:t>
            </a:r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4" name="Graphique 3" descr="Jouer">
            <a:extLst>
              <a:ext uri="{FF2B5EF4-FFF2-40B4-BE49-F238E27FC236}">
                <a16:creationId xmlns:a16="http://schemas.microsoft.com/office/drawing/2014/main" id="{0769DF32-BC41-9448-B156-8C010814F78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47695" y="3903073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AA61DE-FAFD-874B-B4C7-C2CE54BFD46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172D81-DE62-8A47-8EFC-9185637C8827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22781" y="2274838"/>
            <a:ext cx="454643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u="sng" dirty="0">
                <a:solidFill>
                  <a:srgbClr val="27235C"/>
                </a:solidFill>
                <a:latin typeface="Comic Sans MS" panose="030F0702030302020204" pitchFamily="66" charset="0"/>
              </a:rPr>
              <a:t>ATTENTION !</a:t>
            </a:r>
          </a:p>
          <a:p>
            <a:pPr algn="ctr"/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Découvre un autre 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mot de base.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phique 2" descr="Avertissement">
            <a:extLst>
              <a:ext uri="{FF2B5EF4-FFF2-40B4-BE49-F238E27FC236}">
                <a16:creationId xmlns:a16="http://schemas.microsoft.com/office/drawing/2014/main" id="{9759D615-6FD2-154E-9262-574CC70B6C8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74478" y="1210327"/>
            <a:ext cx="914400" cy="9144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C03817-432C-5642-9A4F-0332D00767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FAFA342-BCB9-D147-8693-BC2E191D2E9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5DEB29-C685-2249-A51C-D2757105893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66CF58-D395-0141-A34C-5620C4844B80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3781805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pantalon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passage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petite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placer</a:t>
              </a:r>
              <a:endParaRPr lang="fr-CA" sz="5500" dirty="0">
                <a:solidFill>
                  <a:srgbClr val="27235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448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485391" y="1803679"/>
            <a:ext cx="3781805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pantalon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passage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petite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placer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51203" y="2180492"/>
            <a:ext cx="1224280" cy="2686870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  <p:sp>
        <p:nvSpPr>
          <p:cNvPr id="24" name="Ellipse 23"/>
          <p:cNvSpPr/>
          <p:nvPr>
            <p:custDataLst>
              <p:tags r:id="rId13"/>
            </p:custDataLst>
          </p:nvPr>
        </p:nvSpPr>
        <p:spPr>
          <a:xfrm>
            <a:off x="5455982" y="1795313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931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62291" y="2644170"/>
            <a:ext cx="50674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</a:t>
            </a:r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fais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un dernier essai?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3302507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lionne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lune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longue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liberté</a:t>
              </a:r>
              <a:endParaRPr lang="fr-CA" sz="5500" dirty="0">
                <a:solidFill>
                  <a:srgbClr val="27235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048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10"/>
            </p:custDataLst>
          </p:nvPr>
        </p:nvSpPr>
        <p:spPr>
          <a:xfrm>
            <a:off x="5278052" y="2734124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1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607097" y="1913130"/>
            <a:ext cx="3302507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lionne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lune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longue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liberté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" y="2698810"/>
            <a:ext cx="2978582" cy="1675750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24951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-7301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413247" y="640080"/>
            <a:ext cx="6536861" cy="57016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Rappelle-toi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! </a:t>
            </a:r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Un mot de base est une petite unité de sens. 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mot de base, c’est le tronc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dans </a:t>
            </a:r>
            <a:r>
              <a:rPr lang="fr-CA" sz="4000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L’arbre des mots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fr-FR" sz="4000" b="0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1713" y="1759311"/>
            <a:ext cx="3056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Rappel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2DFEAE-50A7-A743-BD77-F68A2ADEFE3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081" y="3825241"/>
            <a:ext cx="1221166" cy="257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924757" y="4016162"/>
            <a:ext cx="3855919" cy="219597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Ellipse 10"/>
          <p:cNvSpPr/>
          <p:nvPr>
            <p:custDataLst>
              <p:tags r:id="rId9"/>
            </p:custDataLst>
          </p:nvPr>
        </p:nvSpPr>
        <p:spPr>
          <a:xfrm>
            <a:off x="9259418" y="5609180"/>
            <a:ext cx="1186594" cy="46526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800" dirty="0" smtClean="0"/>
              <a:t>Mot de base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37777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96965" y="1931589"/>
            <a:ext cx="333777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Lis </a:t>
            </a:r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les mots.</a:t>
            </a:r>
          </a:p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CA" sz="32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Découvre </a:t>
            </a:r>
          </a:p>
          <a:p>
            <a:pPr algn="ctr"/>
            <a:r>
              <a:rPr lang="fr-CA" sz="32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le mot de base.</a:t>
            </a:r>
            <a:endParaRPr lang="fr-CA" sz="3200" b="1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6" y="476612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7308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>
            <p:custDataLst>
              <p:tags r:id="rId1"/>
            </p:custDataLst>
          </p:nvPr>
        </p:nvSpPr>
        <p:spPr>
          <a:xfrm>
            <a:off x="9823704" y="6316718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90F121-27EE-054A-9550-0BE47FBB73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359152" y="0"/>
            <a:ext cx="9832848" cy="68359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75" y="6094801"/>
            <a:ext cx="1190413" cy="5107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2436E5-7148-844C-8A69-CC7C72A8E1A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62991" y="5161895"/>
            <a:ext cx="2008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dirty="0" smtClean="0">
                <a:ln w="0"/>
                <a:solidFill>
                  <a:srgbClr val="28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grand</a:t>
            </a:r>
            <a:endParaRPr lang="fr-CA" sz="5400" b="0" cap="none" spc="0" dirty="0">
              <a:ln w="0"/>
              <a:solidFill>
                <a:srgbClr val="28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321193D8-0D51-E945-A244-1279516D8D8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081" y="470868"/>
            <a:ext cx="2316071" cy="1047035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 err="1" smtClean="0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regrandir</a:t>
            </a:r>
            <a:endParaRPr lang="fr-CA" sz="3200" dirty="0">
              <a:ln>
                <a:solidFill>
                  <a:srgbClr val="28235C"/>
                </a:solidFill>
              </a:ln>
              <a:solidFill>
                <a:srgbClr val="28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E486BC-9220-F545-8B03-85D7F411A5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" y="2268929"/>
            <a:ext cx="23591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rgbClr val="28235C"/>
                </a:solidFill>
                <a:latin typeface="Comic Sans MS" panose="030F0702030302020204" pitchFamily="66" charset="0"/>
              </a:rPr>
              <a:t>Quel est le mot base?</a:t>
            </a:r>
          </a:p>
          <a:p>
            <a:endParaRPr lang="fr-CA" sz="3200" dirty="0">
              <a:solidFill>
                <a:srgbClr val="28235C"/>
              </a:solidFill>
              <a:latin typeface="Comic Sans MS" panose="030F0702030302020204" pitchFamily="66" charset="0"/>
            </a:endParaRPr>
          </a:p>
          <a:p>
            <a:r>
              <a:rPr lang="fr-CA" sz="3200" dirty="0" err="1" smtClean="0">
                <a:solidFill>
                  <a:srgbClr val="28235C"/>
                </a:solidFill>
                <a:latin typeface="Comic Sans MS" panose="030F0702030302020204" pitchFamily="66" charset="0"/>
              </a:rPr>
              <a:t>Aide-toi</a:t>
            </a:r>
            <a:r>
              <a:rPr lang="fr-CA" sz="3200" dirty="0" smtClean="0">
                <a:solidFill>
                  <a:srgbClr val="28235C"/>
                </a:solidFill>
                <a:latin typeface="Comic Sans MS" panose="030F0702030302020204" pitchFamily="66" charset="0"/>
              </a:rPr>
              <a:t> de </a:t>
            </a:r>
            <a:r>
              <a:rPr lang="fr-CA" sz="3200" i="1" dirty="0" smtClean="0">
                <a:solidFill>
                  <a:srgbClr val="28235C"/>
                </a:solidFill>
                <a:latin typeface="Comic Sans MS" panose="030F0702030302020204" pitchFamily="66" charset="0"/>
              </a:rPr>
              <a:t>L’arbre des mots </a:t>
            </a:r>
          </a:p>
          <a:p>
            <a:r>
              <a:rPr lang="fr-CA" sz="3200" dirty="0" smtClean="0">
                <a:solidFill>
                  <a:srgbClr val="28235C"/>
                </a:solidFill>
                <a:latin typeface="Comic Sans MS" panose="030F0702030302020204" pitchFamily="66" charset="0"/>
              </a:rPr>
              <a:t>pour le découvrir.</a:t>
            </a:r>
            <a:endParaRPr lang="fr-CA" sz="3200" dirty="0">
              <a:solidFill>
                <a:srgbClr val="28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Flèche courbée vers le bas 14">
            <a:extLst>
              <a:ext uri="{FF2B5EF4-FFF2-40B4-BE49-F238E27FC236}">
                <a16:creationId xmlns:a16="http://schemas.microsoft.com/office/drawing/2014/main" id="{4D2710A6-D0B1-0946-8C40-3407982A1A5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7250941" flipV="1">
            <a:off x="9078677" y="4204673"/>
            <a:ext cx="2133058" cy="1160823"/>
          </a:xfrm>
          <a:prstGeom prst="curvedDownArrow">
            <a:avLst/>
          </a:prstGeom>
          <a:solidFill>
            <a:srgbClr val="28235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6" name="Flèche courbée vers le haut 15">
            <a:extLst>
              <a:ext uri="{FF2B5EF4-FFF2-40B4-BE49-F238E27FC236}">
                <a16:creationId xmlns:a16="http://schemas.microsoft.com/office/drawing/2014/main" id="{A536EBA0-95B7-B843-ADED-2E749B1D8B9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3390652">
            <a:off x="4869627" y="4716477"/>
            <a:ext cx="2245561" cy="1197823"/>
          </a:xfrm>
          <a:prstGeom prst="curvedUpArrow">
            <a:avLst/>
          </a:prstGeom>
          <a:solidFill>
            <a:srgbClr val="F291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475AEFE-F479-EB4F-AB29-99442550257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527194" y="-1332656"/>
            <a:ext cx="2692400" cy="15113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9FE10AD-870B-5B4A-A49E-A30FF99A670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466834" y="-1535856"/>
            <a:ext cx="22479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7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19 0.07847 C 0.03802 0.09398 0.03646 0.10093 0.03919 0.11574 C 0.03971 0.11875 0.04141 0.12084 0.04219 0.12361 C 0.04466 0.13241 0.04232 0.13195 0.04661 0.13959 C 0.04792 0.1419 0.04987 0.14283 0.05117 0.14514 C 0.0543 0.15 0.05638 0.15764 0.06016 0.16111 C 0.06211 0.16273 0.06432 0.16412 0.06615 0.16644 C 0.06784 0.16852 0.06888 0.17222 0.0707 0.17431 C 0.072 0.17593 0.0737 0.1757 0.07513 0.17709 C 0.07682 0.17847 0.07799 0.18102 0.07969 0.18241 C 0.08112 0.18357 0.08281 0.18357 0.08411 0.18496 C 0.08737 0.1882 0.08971 0.19422 0.0931 0.1956 C 0.10612 0.20139 0.09206 0.19445 0.10521 0.20371 C 0.10807 0.20579 0.1112 0.20718 0.11419 0.20903 L 0.1276 0.21713 L 0.13216 0.21968 C 0.13372 0.2206 0.13529 0.22084 0.13672 0.22246 C 0.14466 0.23195 0.13984 0.22547 0.15013 0.24375 L 0.15469 0.25162 C 0.15612 0.2544 0.15794 0.25648 0.15911 0.25972 C 0.1612 0.26505 0.16406 0.26968 0.1651 0.2757 L 0.16823 0.29167 C 0.16706 0.30347 0.16745 0.30903 0.16367 0.31829 C 0.16237 0.32153 0.16081 0.32408 0.15911 0.32639 C 0.15417 0.3331 0.14375 0.34445 0.13815 0.34769 C 0.13672 0.34861 0.13516 0.34954 0.13372 0.35047 C 0.13164 0.35139 0.12956 0.35185 0.1276 0.35301 C 0.11341 0.3625 0.1306 0.35509 0.11419 0.36111 C 0.11211 0.36273 0.11029 0.36505 0.1082 0.36644 C 0.10625 0.36759 0.10404 0.36759 0.10221 0.36898 C 0.10052 0.37037 0.09935 0.37315 0.09766 0.37431 C 0.09544 0.37593 0.08581 0.37894 0.08411 0.37963 C 0.07031 0.38588 0.09284 0.37801 0.07214 0.38773 C 0.06719 0.39005 0.06211 0.39074 0.05716 0.39306 C 0.05521 0.39398 0.05312 0.39445 0.05117 0.3956 C 0.04857 0.39722 0.04622 0.39977 0.04362 0.40093 C 0.04023 0.40255 0.03672 0.40324 0.0332 0.40371 C 0.02122 0.40509 0.00911 0.40556 -0.00286 0.40625 C -0.0043 0.40718 -0.00625 0.40695 -0.00729 0.40903 C -0.00846 0.41111 -0.00859 0.41435 -0.00885 0.41713 C -0.00951 0.42408 -0.00977 0.43125 -0.01029 0.43843 C -0.01068 0.44283 -0.01146 0.44722 -0.01185 0.45162 C -0.01237 0.45787 -0.01263 0.46412 -0.01328 0.47037 C -0.01367 0.47315 -0.01445 0.4757 -0.01484 0.47847 C -0.0155 0.48357 -0.01589 0.48912 -0.01628 0.49445 C -0.01589 0.51482 -0.01615 0.53542 -0.01484 0.55579 C -0.01458 0.56042 -0.00859 0.56922 -0.00729 0.57176 C -0.00625 0.57408 -0.00573 0.57755 -0.0043 0.57963 C -0.00156 0.58403 0.00169 0.58681 0.00469 0.59028 L 0.00911 0.5956 C 0.01068 0.59746 0.01198 0.6 0.01367 0.60093 C 0.02005 0.60486 0.01667 0.60301 0.02422 0.60625 C 0.04219 0.60556 0.06016 0.60533 0.07812 0.60371 C 0.08021 0.60347 0.08216 0.60185 0.08411 0.60093 C 0.08919 0.59908 0.09427 0.59861 0.09922 0.5956 L 0.1082 0.59028 C 0.10964 0.58959 0.11107 0.5882 0.11263 0.58773 C 0.12122 0.58472 0.11784 0.58704 0.12318 0.58241 " pathEditMode="relative" rAng="0" ptsTypes="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8287 C -0.0013 0.08889 -0.00182 0.09514 -0.00221 0.10139 C -0.00286 0.10949 -0.00286 0.11759 -0.00378 0.12546 C -0.00443 0.13102 -0.00456 0.1375 -0.00677 0.14143 C -0.0082 0.14398 -0.01003 0.14629 -0.0112 0.14953 C -0.0125 0.15278 -0.01276 0.15717 -0.01419 0.16018 C -0.01589 0.16342 -0.01836 0.16528 -0.02031 0.16805 C -0.02188 0.1706 -0.02318 0.17361 -0.02474 0.17615 C -0.03125 0.18565 -0.02695 0.17801 -0.03372 0.18403 C -0.03542 0.18541 -0.03659 0.18796 -0.03828 0.18935 C -0.03971 0.19074 -0.04141 0.19074 -0.04271 0.19213 C -0.0444 0.19352 -0.04557 0.19606 -0.04727 0.19745 C -0.04922 0.19884 -0.0513 0.19907 -0.05326 0.2 C -0.05482 0.20092 -0.05625 0.20208 -0.05781 0.20278 C -0.06419 0.20602 -0.06432 0.20532 -0.07122 0.2081 C -0.09036 0.21574 -0.06211 0.20532 -0.08477 0.21342 C -0.09193 0.22199 -0.08763 0.21782 -0.09831 0.22407 L -0.10286 0.22685 C -0.1043 0.22754 -0.10599 0.22778 -0.10729 0.2294 L -0.11185 0.23472 C -0.11276 0.2375 -0.11367 0.24028 -0.11484 0.24282 C -0.11901 0.25162 -0.11953 0.24884 -0.12227 0.25879 C -0.12305 0.26134 -0.12318 0.26412 -0.12383 0.26666 C -0.12852 0.28634 -0.12552 0.26852 -0.12826 0.28819 C -0.12786 0.30139 -0.12799 0.31481 -0.12682 0.32801 C -0.12617 0.33495 -0.12201 0.33819 -0.11927 0.34143 C -0.11732 0.34398 -0.11536 0.34676 -0.11328 0.34953 C -0.10326 0.36227 -0.11419 0.34861 -0.1043 0.3574 C -0.10273 0.35879 -0.10156 0.36157 -0.09974 0.36273 C -0.09401 0.36643 -0.08503 0.36898 -0.07878 0.37083 C -0.07526 0.37176 -0.07174 0.37222 -0.06823 0.37338 C -0.06628 0.37407 -0.06432 0.37523 -0.06224 0.37615 C -0.05677 0.37824 -0.05404 0.3787 -0.04883 0.38148 C -0.0457 0.3831 -0.04271 0.38495 -0.03971 0.3868 C -0.03828 0.38773 -0.03672 0.38819 -0.03529 0.38912 C -0.0332 0.3912 -0.03138 0.39328 -0.0293 0.39467 C -0.02786 0.39583 -0.02617 0.39606 -0.02474 0.39745 C -0.02161 0.40046 -0.01875 0.40463 -0.01576 0.4081 L -0.0112 0.41342 C -0.00052 0.44213 -0.01719 0.39861 -0.00378 0.4294 C 0.00885 0.4581 -0.00352 0.43518 0.00677 0.45347 L 0.00977 0.46944 L 0.01133 0.47754 C 0.01081 0.49259 0.01055 0.50764 0.00977 0.52268 C 0.00951 0.52685 0.00573 0.54861 0.00521 0.54953 C 0.00378 0.55208 0.00208 0.5544 0.00078 0.5574 C -0.00195 0.56319 -0.0026 0.56944 -0.00677 0.57338 C -0.00951 0.57615 -0.01263 0.57754 -0.01576 0.5787 C -0.01771 0.57963 -0.01979 0.58078 -0.02174 0.58148 C -0.02839 0.58356 -0.03477 0.58426 -0.04128 0.5868 C -0.04284 0.5875 -0.04427 0.58865 -0.04583 0.58958 C -0.06081 0.58865 -0.07578 0.58912 -0.09076 0.5868 C -0.09401 0.58634 -0.09974 0.58148 -0.09974 0.58171 C -0.10078 0.5787 -0.10143 0.57546 -0.10286 0.57338 C -0.10547 0.56921 -0.10924 0.56736 -0.11185 0.56273 L -0.11484 0.5574 " pathEditMode="relative" rAng="0" ptsTypes="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5" y="1103916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mot de base, c’est un petit mot comme « 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fleur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» ou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école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 truc, essaie de placer le mot dans </a:t>
            </a:r>
            <a:r>
              <a:rPr lang="fr-CA" sz="4000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L’arbre des mots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Le mot de base, c’est le tronc de l’arbre.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77" y="3645407"/>
            <a:ext cx="1078523" cy="257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 rot="21029988">
            <a:off x="2455922" y="4514107"/>
            <a:ext cx="2910994" cy="165783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Ellipse 3"/>
          <p:cNvSpPr/>
          <p:nvPr>
            <p:custDataLst>
              <p:tags r:id="rId9"/>
            </p:custDataLst>
          </p:nvPr>
        </p:nvSpPr>
        <p:spPr>
          <a:xfrm rot="20852671">
            <a:off x="3603525" y="5706558"/>
            <a:ext cx="914400" cy="31491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800" dirty="0" smtClean="0"/>
              <a:t>Mot de base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9362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3568606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facette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forêt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forte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fruitée</a:t>
              </a:r>
              <a:endParaRPr lang="fr-CA" sz="5500" dirty="0">
                <a:solidFill>
                  <a:srgbClr val="27235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358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172389" y="1945592"/>
              <a:ext cx="3568606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facette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forêt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forte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fruitée</a:t>
              </a:r>
              <a:endParaRPr lang="fr-CA" sz="5500" dirty="0">
                <a:solidFill>
                  <a:srgbClr val="27235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1" name="Ellipse 20"/>
          <p:cNvSpPr/>
          <p:nvPr>
            <p:custDataLst>
              <p:tags r:id="rId10"/>
            </p:custDataLst>
          </p:nvPr>
        </p:nvSpPr>
        <p:spPr>
          <a:xfrm>
            <a:off x="5525049" y="2623946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1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3" y="2477555"/>
            <a:ext cx="2986280" cy="2239711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64440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>
            <p:custDataLst>
              <p:tags r:id="rId1"/>
            </p:custDataLst>
          </p:nvPr>
        </p:nvSpPr>
        <p:spPr>
          <a:xfrm>
            <a:off x="9823704" y="6316718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90F121-27EE-054A-9550-0BE47FBB73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59152" y="0"/>
            <a:ext cx="9832848" cy="68359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75" y="6094801"/>
            <a:ext cx="1190413" cy="5107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2436E5-7148-844C-8A69-CC7C72A8E1A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96654" y="5161895"/>
            <a:ext cx="1941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dirty="0" smtClean="0">
                <a:ln w="0"/>
                <a:solidFill>
                  <a:srgbClr val="28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forêt</a:t>
            </a:r>
            <a:endParaRPr lang="fr-CA" sz="5400" b="0" cap="none" spc="0" dirty="0">
              <a:ln w="0"/>
              <a:solidFill>
                <a:srgbClr val="28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321193D8-0D51-E945-A244-1279516D8D8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081" y="470868"/>
            <a:ext cx="2316071" cy="1047035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 smtClean="0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forêt</a:t>
            </a:r>
            <a:endParaRPr lang="fr-CA" sz="3200" dirty="0">
              <a:ln>
                <a:solidFill>
                  <a:srgbClr val="28235C"/>
                </a:solidFill>
              </a:ln>
              <a:solidFill>
                <a:srgbClr val="28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E486BC-9220-F545-8B03-85D7F411A5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" y="2268929"/>
            <a:ext cx="23591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rgbClr val="28235C"/>
                </a:solidFill>
                <a:latin typeface="Comic Sans MS" panose="030F0702030302020204" pitchFamily="66" charset="0"/>
              </a:rPr>
              <a:t>Ce mot n’a pas d’ajout comme un préfixe ou un suffixe.</a:t>
            </a:r>
            <a:endParaRPr lang="fr-CA" sz="3200" dirty="0">
              <a:solidFill>
                <a:srgbClr val="28235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482806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B64E1A-EDD3-054C-B072-89F50168BF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E0158F-7579-E443-8166-1B741019F6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F1E868-41F3-9848-B087-A562D07C9D5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B8D9FC-8026-874E-AF68-7E9D4BFEDC8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27A65EEE-37B2-E748-8C42-DE56053D9870}" vid="{E6A6956F-A410-644D-A34E-97A75552F0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</TotalTime>
  <Words>467</Words>
  <Application>Microsoft Office PowerPoint</Application>
  <PresentationFormat>Grand écran</PresentationFormat>
  <Paragraphs>136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Comic Sans MS</vt:lpstr>
      <vt:lpstr>Gill Sans</vt:lpstr>
      <vt:lpstr>Times New Roman</vt:lpstr>
      <vt:lpstr>Wingdings</vt:lpstr>
      <vt:lpstr>ヒラギノ角ゴ ProN W3</vt:lpstr>
      <vt:lpstr>morneau</vt:lpstr>
      <vt:lpstr>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Évaluateur</cp:lastModifiedBy>
  <cp:revision>157</cp:revision>
  <dcterms:created xsi:type="dcterms:W3CDTF">2018-02-13T21:23:20Z</dcterms:created>
  <dcterms:modified xsi:type="dcterms:W3CDTF">2020-11-03T16:37:49Z</dcterms:modified>
</cp:coreProperties>
</file>