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</p:sldMasterIdLst>
  <p:sldIdLst>
    <p:sldId id="317" r:id="rId3"/>
    <p:sldId id="318" r:id="rId4"/>
    <p:sldId id="319" r:id="rId5"/>
    <p:sldId id="386" r:id="rId6"/>
    <p:sldId id="379" r:id="rId7"/>
    <p:sldId id="352" r:id="rId8"/>
    <p:sldId id="366" r:id="rId9"/>
    <p:sldId id="397" r:id="rId10"/>
    <p:sldId id="325" r:id="rId11"/>
    <p:sldId id="387" r:id="rId12"/>
    <p:sldId id="388" r:id="rId13"/>
    <p:sldId id="322" r:id="rId14"/>
    <p:sldId id="328" r:id="rId15"/>
    <p:sldId id="389" r:id="rId16"/>
    <p:sldId id="390" r:id="rId17"/>
    <p:sldId id="334" r:id="rId18"/>
    <p:sldId id="391" r:id="rId19"/>
    <p:sldId id="392" r:id="rId20"/>
    <p:sldId id="381" r:id="rId21"/>
    <p:sldId id="320" r:id="rId22"/>
    <p:sldId id="393" r:id="rId23"/>
    <p:sldId id="394" r:id="rId24"/>
    <p:sldId id="385" r:id="rId25"/>
    <p:sldId id="395" r:id="rId26"/>
    <p:sldId id="396" r:id="rId27"/>
    <p:sldId id="339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D5E8"/>
    <a:srgbClr val="27235C"/>
    <a:srgbClr val="A4C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10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4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35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570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71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7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70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5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93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22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5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3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496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33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74E15-F2DA-4445-93E6-DE2E05BA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2D6C2-250D-614D-B188-A7E9AFD92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9B81E-9FBC-594E-A5FD-3BFE4110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BCE2-4DCD-D446-ADF3-9BA49783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77B5-08C1-5840-AAC8-66080A4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56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967FE-1332-1141-B95F-0E5AF73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DDBA6-1421-D745-B6D6-B8450F62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2A1F-4362-F743-8C31-BF3F7723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D6E-A121-C446-A9A9-4A518B7A203F}" type="datetime1">
              <a:rPr lang="fr-CA" smtClean="0"/>
              <a:t>2021-05-24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4F35-7F48-A544-AEF7-90EBA5E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93D19-D6D5-8541-B75D-9973CBB0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31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EA507-59C1-9048-B2B2-6F48F736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70169-3E2F-C644-949D-C6FB0B3F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DC838-D77B-D34B-89DA-D60CE06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0EEE-B464-0046-999B-272AABB19050}" type="datetime1">
              <a:rPr lang="fr-CA" smtClean="0"/>
              <a:t>2021-05-24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EBE3B-ABE0-0C49-93BF-8BBA5EE8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905EF-DC0E-754F-B239-A2F15C2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497F-DD70-DB4D-8107-91FB14EC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BF67E-C901-C743-BE64-8F9291359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A9485-2366-6845-AEC8-3A5DF6F2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D3232-A1BE-4A4A-853C-0F48A84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D62F-41C7-3E4F-9725-679325BDF607}" type="datetime1">
              <a:rPr lang="fr-CA" smtClean="0"/>
              <a:t>2021-05-24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039693-9E71-BB49-B7E2-FC95687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E42390-EA45-6C44-8E12-5573C76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1C482-DD8E-EA4D-9C47-601F4F8D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80861-1361-F949-B157-749DA995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D872-3E12-5D47-B827-91852E8A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61813E-BE28-4A49-8AE0-B1EC4D263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B66D4-6BAF-D149-ADA4-679F5AFDC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997F83-3393-CC49-B8EF-D9DB1DEC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6BA-EE37-974D-8C57-1A8858980457}" type="datetime1">
              <a:rPr lang="fr-CA" smtClean="0"/>
              <a:t>2021-05-24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705AE-6907-3645-A827-A37077B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90092-74A9-6C48-B42E-70D63401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8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FDC9-D36E-4343-90F7-0A84A15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A0B285-AC64-2449-A260-B7E61867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7269-D503-0F45-82F6-EC569520B1A0}" type="datetime1">
              <a:rPr lang="fr-CA" smtClean="0"/>
              <a:t>2021-05-24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EE5F7-B9EB-5843-AB18-6712745A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E884F9-37CD-4947-B5C9-4E02498E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235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CEA8B9-D959-B74C-9DA3-54E1BE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5/24/21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E49883-4250-AD45-8036-14F1F9F4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0773B-0CC9-1D42-AD64-6BCD405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87678-2E8C-8345-91D0-6D77AC47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4BC09-65A8-5D4D-9D1D-667F9967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B0366-B7FE-ED49-A740-5F1612E2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20D45-B6D0-9C41-A1B2-CAF4F24F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AF42-8851-8944-904A-52E9F94CDAD2}" type="datetime1">
              <a:rPr lang="fr-CA" smtClean="0"/>
              <a:t>2021-05-24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74DA4F-F9A1-E34E-9FAE-A2CD8896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0B9B32-2624-0847-9EFA-E02623E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5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CA619-78E8-A64B-BD04-24B473F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9D167A-AB0C-1641-AD74-0CE454AB0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A91DD-94EC-AB40-AEFF-5D1433EC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B9A1E-6B19-174B-B9D1-9867AD39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0DA0-1F0E-C34D-B09E-222DCA10E9DD}" type="datetime1">
              <a:rPr lang="fr-CA" smtClean="0"/>
              <a:t>2021-05-24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A1E8A-13E1-F947-8E31-58375D2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650B3-1B27-1449-9193-A1AEABE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7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8E94-3D8D-5948-8C23-51329F5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8E648-943A-B24B-84A0-EF18672C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8FEFA2-3246-DF44-B8CF-8372A1F7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48DD-B3BE-0842-BF3E-E6114A3502C8}" type="datetime1">
              <a:rPr lang="fr-CA" smtClean="0"/>
              <a:t>2021-05-24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19E29-7BBE-8948-9F97-4544AAB8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DD3D88-53C1-2143-AACE-EC091CA5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8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A79CA7-B2B0-D744-BF72-0189C1188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C349-9D6C-C442-A77E-26E6E16D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45B37-FB17-C24F-A319-33ABDEF2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7E2-ACD4-CC41-8F6B-A348031F3464}" type="datetime1">
              <a:rPr lang="fr-CA" smtClean="0"/>
              <a:t>2021-05-24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BFA96-E07C-404B-B545-B7A30ED7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A9C92-DA21-C943-A19A-728E61F6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4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9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33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1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03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58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5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AFED5E-491C-9F43-A8E0-F43E858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C5029-160C-D04B-B6C2-C2234BE3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38C8C-6271-1949-AE36-24639F4E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7600-4F67-6246-8A57-55B838E9D55A}" type="datetime1">
              <a:rPr lang="fr-CA" smtClean="0"/>
              <a:t>2021-05-24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5FB22-4B7A-0844-9452-B4CC1766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9D758D-4193-8547-B2EE-EBD8A017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20.emf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1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75.xml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image" Target="../media/image1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slideLayout" Target="../slideLayouts/slideLayout24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image" Target="../media/image22.jp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10" Type="http://schemas.openxmlformats.org/officeDocument/2006/relationships/tags" Target="../tags/tag90.xml"/><Relationship Id="rId19" Type="http://schemas.openxmlformats.org/officeDocument/2006/relationships/image" Target="../media/image11.jpe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image" Target="../media/image18.emf"/><Relationship Id="rId4" Type="http://schemas.openxmlformats.org/officeDocument/2006/relationships/tags" Target="../tags/tag100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10" Type="http://schemas.openxmlformats.org/officeDocument/2006/relationships/image" Target="../media/image12.png"/><Relationship Id="rId4" Type="http://schemas.openxmlformats.org/officeDocument/2006/relationships/tags" Target="../tags/tag107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20.emf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15.xml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image" Target="../media/image11.jpeg"/><Relationship Id="rId3" Type="http://schemas.openxmlformats.org/officeDocument/2006/relationships/tags" Target="../tags/tag123.xml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image" Target="../media/image12.png"/><Relationship Id="rId2" Type="http://schemas.openxmlformats.org/officeDocument/2006/relationships/tags" Target="../tags/tag122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10" Type="http://schemas.openxmlformats.org/officeDocument/2006/relationships/tags" Target="../tags/tag130.xml"/><Relationship Id="rId19" Type="http://schemas.openxmlformats.org/officeDocument/2006/relationships/image" Target="../media/image23.jpg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10" Type="http://schemas.openxmlformats.org/officeDocument/2006/relationships/image" Target="../media/image12.png"/><Relationship Id="rId4" Type="http://schemas.openxmlformats.org/officeDocument/2006/relationships/tags" Target="../tags/tag139.xml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20.emf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12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47.xml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tags" Target="../tags/tag165.xml"/><Relationship Id="rId18" Type="http://schemas.openxmlformats.org/officeDocument/2006/relationships/image" Target="../media/image11.jpe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tags" Target="../tags/tag164.xml"/><Relationship Id="rId17" Type="http://schemas.openxmlformats.org/officeDocument/2006/relationships/image" Target="../media/image12.png"/><Relationship Id="rId2" Type="http://schemas.openxmlformats.org/officeDocument/2006/relationships/tags" Target="../tags/tag154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tags" Target="../tags/tag163.xml"/><Relationship Id="rId5" Type="http://schemas.openxmlformats.org/officeDocument/2006/relationships/tags" Target="../tags/tag157.xml"/><Relationship Id="rId15" Type="http://schemas.openxmlformats.org/officeDocument/2006/relationships/tags" Target="../tags/tag167.xml"/><Relationship Id="rId10" Type="http://schemas.openxmlformats.org/officeDocument/2006/relationships/tags" Target="../tags/tag162.xml"/><Relationship Id="rId19" Type="http://schemas.openxmlformats.org/officeDocument/2006/relationships/image" Target="../media/image24.jpg"/><Relationship Id="rId4" Type="http://schemas.openxmlformats.org/officeDocument/2006/relationships/tags" Target="../tags/tag156.xml"/><Relationship Id="rId9" Type="http://schemas.openxmlformats.org/officeDocument/2006/relationships/tags" Target="../tags/tag161.xml"/><Relationship Id="rId14" Type="http://schemas.openxmlformats.org/officeDocument/2006/relationships/tags" Target="../tags/tag16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18.emf"/><Relationship Id="rId5" Type="http://schemas.openxmlformats.org/officeDocument/2006/relationships/tags" Target="../tags/tag172.xml"/><Relationship Id="rId10" Type="http://schemas.openxmlformats.org/officeDocument/2006/relationships/image" Target="../media/image17.png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4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12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image" Target="../media/image26.sv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25.png"/><Relationship Id="rId5" Type="http://schemas.openxmlformats.org/officeDocument/2006/relationships/tags" Target="../tags/tag180.xml"/><Relationship Id="rId10" Type="http://schemas.openxmlformats.org/officeDocument/2006/relationships/image" Target="../media/image11.jpeg"/><Relationship Id="rId4" Type="http://schemas.openxmlformats.org/officeDocument/2006/relationships/tags" Target="../tags/tag179.xml"/><Relationship Id="rId9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image" Target="../media/image20.emf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12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188.xml"/><Relationship Id="rId10" Type="http://schemas.openxmlformats.org/officeDocument/2006/relationships/tags" Target="../tags/tag193.xml"/><Relationship Id="rId4" Type="http://schemas.openxmlformats.org/officeDocument/2006/relationships/tags" Target="../tags/tag187.xml"/><Relationship Id="rId9" Type="http://schemas.openxmlformats.org/officeDocument/2006/relationships/tags" Target="../tags/tag19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image" Target="../media/image11.jpe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image" Target="../media/image12.png"/><Relationship Id="rId2" Type="http://schemas.openxmlformats.org/officeDocument/2006/relationships/tags" Target="../tags/tag195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10" Type="http://schemas.openxmlformats.org/officeDocument/2006/relationships/tags" Target="../tags/tag203.xml"/><Relationship Id="rId19" Type="http://schemas.openxmlformats.org/officeDocument/2006/relationships/image" Target="../media/image27.pn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10" Type="http://schemas.openxmlformats.org/officeDocument/2006/relationships/image" Target="../media/image12.png"/><Relationship Id="rId4" Type="http://schemas.openxmlformats.org/officeDocument/2006/relationships/tags" Target="../tags/tag212.xml"/><Relationship Id="rId9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../media/image20.emf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12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220.xm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tags" Target="../tags/tag238.xml"/><Relationship Id="rId18" Type="http://schemas.openxmlformats.org/officeDocument/2006/relationships/image" Target="../media/image11.jpeg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image" Target="../media/image12.png"/><Relationship Id="rId2" Type="http://schemas.openxmlformats.org/officeDocument/2006/relationships/tags" Target="../tags/tag227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10" Type="http://schemas.openxmlformats.org/officeDocument/2006/relationships/tags" Target="../tags/tag235.xml"/><Relationship Id="rId19" Type="http://schemas.openxmlformats.org/officeDocument/2006/relationships/image" Target="../media/image28.jpg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image" Target="../media/image19.emf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image" Target="../media/image18.emf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image" Target="../media/image17.png"/><Relationship Id="rId5" Type="http://schemas.openxmlformats.org/officeDocument/2006/relationships/tags" Target="../tags/tag245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244.xml"/><Relationship Id="rId9" Type="http://schemas.openxmlformats.org/officeDocument/2006/relationships/tags" Target="../tags/tag2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jpeg"/><Relationship Id="rId5" Type="http://schemas.openxmlformats.org/officeDocument/2006/relationships/tags" Target="../tags/tag15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19.emf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8.emf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7.png"/><Relationship Id="rId5" Type="http://schemas.openxmlformats.org/officeDocument/2006/relationships/tags" Target="../tags/tag27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20.emf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1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36.xml"/><Relationship Id="rId10" Type="http://schemas.openxmlformats.org/officeDocument/2006/relationships/tags" Target="../tags/tag41.xml"/><Relationship Id="rId4" Type="http://schemas.openxmlformats.org/officeDocument/2006/relationships/tags" Target="../tags/tag35.xml"/><Relationship Id="rId9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image" Target="../media/image11.jpeg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image" Target="../media/image12.png"/><Relationship Id="rId2" Type="http://schemas.openxmlformats.org/officeDocument/2006/relationships/tags" Target="../tags/tag43.xml"/><Relationship Id="rId16" Type="http://schemas.openxmlformats.org/officeDocument/2006/relationships/slideLayout" Target="../slideLayouts/slideLayout24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10" Type="http://schemas.openxmlformats.org/officeDocument/2006/relationships/tags" Target="../tags/tag51.xml"/><Relationship Id="rId19" Type="http://schemas.openxmlformats.org/officeDocument/2006/relationships/image" Target="../media/image21.jp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image" Target="../media/image12.png"/><Relationship Id="rId4" Type="http://schemas.openxmlformats.org/officeDocument/2006/relationships/tags" Target="../tags/tag60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10" Type="http://schemas.openxmlformats.org/officeDocument/2006/relationships/image" Target="../media/image12.png"/><Relationship Id="rId4" Type="http://schemas.openxmlformats.org/officeDocument/2006/relationships/tags" Target="../tags/tag67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60805" y="4466951"/>
            <a:ext cx="3670427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Découvre le mot de base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83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981477" y="1945592"/>
              <a:ext cx="4265911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dentiste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demander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dernier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deuxième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022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8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9"/>
            </p:custDataLst>
          </p:nvPr>
        </p:nvSpPr>
        <p:spPr>
          <a:xfrm>
            <a:off x="5317865" y="3432592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327683" y="1853744"/>
            <a:ext cx="4265911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dentiste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demander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dernier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deuxième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8" y="2579483"/>
            <a:ext cx="3027755" cy="2018302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5" name="Flèche droite 4"/>
          <p:cNvSpPr/>
          <p:nvPr>
            <p:custDataLst>
              <p:tags r:id="rId13"/>
            </p:custDataLst>
          </p:nvPr>
        </p:nvSpPr>
        <p:spPr>
          <a:xfrm rot="8310202">
            <a:off x="759567" y="2303057"/>
            <a:ext cx="770283" cy="37140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4AAFA-DF2B-984F-8C84-99ADEE5EFE1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Bravo, tu as trouvé!</a:t>
            </a:r>
          </a:p>
        </p:txBody>
      </p:sp>
    </p:spTree>
    <p:extLst>
      <p:ext uri="{BB962C8B-B14F-4D97-AF65-F5344CB8AC3E}">
        <p14:creationId xmlns:p14="http://schemas.microsoft.com/office/powerpoint/2010/main" val="19261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160769" y="1060704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800" dirty="0">
                <a:solidFill>
                  <a:srgbClr val="002060"/>
                </a:solidFill>
                <a:latin typeface="Comic Sans MS" panose="030F0702030302020204" pitchFamily="66" charset="0"/>
              </a:rPr>
              <a:t>Un truc, essaie de trouver des mots de la même famille à partir du mot de base. Par exemple, « dernier » et « dernièrement » sont des mots de la même famille morphologique.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15" y="3825240"/>
            <a:ext cx="1078993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1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53802" y="2389348"/>
            <a:ext cx="38843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Allons trouver </a:t>
            </a:r>
          </a:p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un autre </a:t>
            </a:r>
          </a:p>
          <a:p>
            <a:pPr algn="ctr"/>
            <a:r>
              <a:rPr lang="fr-CA" sz="4000" b="1" dirty="0">
                <a:solidFill>
                  <a:srgbClr val="27235C"/>
                </a:solidFill>
                <a:latin typeface="Comic Sans MS" panose="030F0702030302020204" pitchFamily="66" charset="0"/>
              </a:rPr>
              <a:t>mot de base.</a:t>
            </a:r>
            <a:endParaRPr lang="fr-CA" sz="24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DAA40-A91F-3A47-A84B-290345B20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6741CE-36DA-E447-92D5-FA46EA44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D36F7-F401-6847-8330-A850DFA0448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22D59-3BC4-8248-9109-91598F2E70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3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299055" y="1961900"/>
              <a:ext cx="3550972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journée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joueur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joyeuse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jeu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3117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8"/>
            </p:custDataLst>
          </p:nvPr>
        </p:nvGrpSpPr>
        <p:grpSpPr>
          <a:xfrm>
            <a:off x="4454655" y="735689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9"/>
            </p:custDataLst>
          </p:nvPr>
        </p:nvSpPr>
        <p:spPr>
          <a:xfrm>
            <a:off x="5317865" y="4340947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118918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455982" y="1811138"/>
            <a:ext cx="3550972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journée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joueur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joyeuse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jeu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0" y="2599129"/>
            <a:ext cx="3112223" cy="2077298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95E1D5-EBC0-5E44-9ADF-B883233E29B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Bravo, tu as trouvé!</a:t>
            </a:r>
          </a:p>
        </p:txBody>
      </p:sp>
    </p:spTree>
    <p:extLst>
      <p:ext uri="{BB962C8B-B14F-4D97-AF65-F5344CB8AC3E}">
        <p14:creationId xmlns:p14="http://schemas.microsoft.com/office/powerpoint/2010/main" val="23426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644170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4118435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renard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remonter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regarder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rêver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8543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8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9"/>
            </p:custDataLst>
          </p:nvPr>
        </p:nvSpPr>
        <p:spPr>
          <a:xfrm>
            <a:off x="5465670" y="1995856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633873" y="2052956"/>
            <a:ext cx="411843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renard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remonter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regarder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rêver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9" y="2596734"/>
            <a:ext cx="3100096" cy="2068079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1AE389-07BB-7542-BE8D-A288B5EB58E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Bravo, tu as trouvé!</a:t>
            </a:r>
          </a:p>
        </p:txBody>
      </p:sp>
    </p:spTree>
    <p:extLst>
      <p:ext uri="{BB962C8B-B14F-4D97-AF65-F5344CB8AC3E}">
        <p14:creationId xmlns:p14="http://schemas.microsoft.com/office/powerpoint/2010/main" val="46262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99E948-50D0-3D42-BDDA-A58A897321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2C2D6F7-97EF-7241-B6DF-D83BFA4BE4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281" y="3825240"/>
            <a:ext cx="1221166" cy="25755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>
            <p:custDataLst>
              <p:tags r:id="rId7"/>
            </p:custDataLst>
          </p:nvPr>
        </p:nvGrpSpPr>
        <p:grpSpPr>
          <a:xfrm>
            <a:off x="5413247" y="1040125"/>
            <a:ext cx="6711697" cy="5108747"/>
            <a:chOff x="5413247" y="1040125"/>
            <a:chExt cx="6711697" cy="51087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714566-EB8E-1247-911D-ADDFFAC0AEC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5413247" y="1040125"/>
              <a:ext cx="6711697" cy="510874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Tu as observé le mot de base « renard »?</a:t>
              </a:r>
            </a:p>
            <a:p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Il y a un </a:t>
              </a:r>
              <a:r>
                <a:rPr lang="fr-CA" sz="3600" dirty="0" err="1">
                  <a:solidFill>
                    <a:srgbClr val="002060"/>
                  </a:solidFill>
                  <a:latin typeface="Comic Sans MS" panose="030F0702030302020204" pitchFamily="66" charset="0"/>
                </a:rPr>
                <a:t>morphographe</a:t>
              </a:r>
              <a:r>
                <a:rPr lang="fr-CA" sz="36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, une lettre muette à la fin du mot pour accrocher des ajouts pour faire des mots de la même famille.</a:t>
              </a:r>
              <a:endParaRPr lang="fr-CA" sz="29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7214616" y="5067519"/>
              <a:ext cx="1838463" cy="77254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>
                  <a:latin typeface="Comic Sans MS" panose="030F0702030302020204" pitchFamily="66" charset="0"/>
                </a:rPr>
                <a:t>renar</a:t>
              </a:r>
              <a:r>
                <a:rPr lang="fr-CA" sz="3600" dirty="0">
                  <a:solidFill>
                    <a:schemeClr val="accent2">
                      <a:lumMod val="50000"/>
                    </a:schemeClr>
                  </a:solidFill>
                  <a:latin typeface="Comic Sans MS" panose="030F0702030302020204" pitchFamily="66" charset="0"/>
                </a:rPr>
                <a:t>d</a:t>
              </a:r>
            </a:p>
          </p:txBody>
        </p:sp>
        <p:sp>
          <p:nvSpPr>
            <p:cNvPr id="21" name="Rectangle à coins arrondis 20"/>
            <p:cNvSpPr/>
            <p:nvPr/>
          </p:nvSpPr>
          <p:spPr>
            <a:xfrm>
              <a:off x="9053079" y="5067519"/>
              <a:ext cx="1166095" cy="7799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sz="3600" dirty="0">
                  <a:latin typeface="Comic Sans MS" panose="030F0702030302020204" pitchFamily="66" charset="0"/>
                </a:rPr>
                <a:t>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03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34359" y="1744172"/>
            <a:ext cx="434125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Tu veux être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un détective </a:t>
            </a: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comme moi?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47695" y="3903073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22781" y="2274838"/>
            <a:ext cx="454643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u="sng" dirty="0">
                <a:solidFill>
                  <a:srgbClr val="27235C"/>
                </a:solidFill>
                <a:latin typeface="Comic Sans MS" panose="030F0702030302020204" pitchFamily="66" charset="0"/>
              </a:rPr>
              <a:t>ATTENTION !</a:t>
            </a:r>
          </a:p>
          <a:p>
            <a:pPr algn="ctr"/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Découvre un autre </a:t>
            </a:r>
          </a:p>
          <a:p>
            <a:pPr algn="ctr"/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mot de base.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phique 2" descr="Avertissement">
            <a:extLst>
              <a:ext uri="{FF2B5EF4-FFF2-40B4-BE49-F238E27FC236}">
                <a16:creationId xmlns:a16="http://schemas.microsoft.com/office/drawing/2014/main" id="{9759D615-6FD2-154E-9262-574CC70B6C8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74478" y="1210327"/>
            <a:ext cx="914400" cy="914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C03817-432C-5642-9A4F-0332D00767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FAFA342-BCB9-D147-8693-BC2E191D2E9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5DEB29-C685-2249-A51C-D2757105893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66CF58-D395-0141-A34C-5620C4844B8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55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781805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pantalon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passage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petite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placer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4833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8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Rectangle à coins arrondis 21"/>
          <p:cNvSpPr/>
          <p:nvPr>
            <p:custDataLst>
              <p:tags r:id="rId9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485391" y="1803679"/>
            <a:ext cx="3781805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pantalon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passage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petite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placer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51203" y="2180492"/>
            <a:ext cx="1224280" cy="2686870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24" name="Ellipse 23"/>
          <p:cNvSpPr/>
          <p:nvPr>
            <p:custDataLst>
              <p:tags r:id="rId12"/>
            </p:custDataLst>
          </p:nvPr>
        </p:nvSpPr>
        <p:spPr>
          <a:xfrm>
            <a:off x="5455982" y="1795313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1A8889-2FA5-AE4D-98EA-FAD35F6D1FF4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Bravo, tu as trouvé!</a:t>
            </a:r>
          </a:p>
        </p:txBody>
      </p:sp>
    </p:spTree>
    <p:extLst>
      <p:ext uri="{BB962C8B-B14F-4D97-AF65-F5344CB8AC3E}">
        <p14:creationId xmlns:p14="http://schemas.microsoft.com/office/powerpoint/2010/main" val="175931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2291" y="2644170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fais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un dernier essai?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24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302507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lionne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lune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longue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liberté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4883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8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Ellipse 20"/>
          <p:cNvSpPr/>
          <p:nvPr>
            <p:custDataLst>
              <p:tags r:id="rId9"/>
            </p:custDataLst>
          </p:nvPr>
        </p:nvSpPr>
        <p:spPr>
          <a:xfrm>
            <a:off x="5278052" y="2734124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0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5607097" y="1913130"/>
            <a:ext cx="3302507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lionne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lune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longue</a:t>
            </a:r>
          </a:p>
          <a:p>
            <a:pPr marL="857250" indent="-857250">
              <a:buFont typeface="Wingdings" pitchFamily="2" charset="2"/>
              <a:buChar char="ü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liberté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" y="2698810"/>
            <a:ext cx="2978582" cy="1675750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EC2C3A-52C5-884F-B155-52A24285BF3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Bravo, tu as trouvé!</a:t>
            </a:r>
          </a:p>
        </p:txBody>
      </p:sp>
    </p:spTree>
    <p:extLst>
      <p:ext uri="{BB962C8B-B14F-4D97-AF65-F5344CB8AC3E}">
        <p14:creationId xmlns:p14="http://schemas.microsoft.com/office/powerpoint/2010/main" val="24951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640080"/>
            <a:ext cx="6536861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Rappelle-toi!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Un mot de base est une petite unité de sens. 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mot de base, c’est le tronc dans </a:t>
            </a:r>
            <a:r>
              <a:rPr lang="fr-CA" sz="4000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kumimoji="0" lang="fr-FR" sz="40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sym typeface="Calibri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924757" y="4016162"/>
            <a:ext cx="3855919" cy="2195972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1" name="Ellipse 10"/>
          <p:cNvSpPr/>
          <p:nvPr>
            <p:custDataLst>
              <p:tags r:id="rId9"/>
            </p:custDataLst>
          </p:nvPr>
        </p:nvSpPr>
        <p:spPr>
          <a:xfrm>
            <a:off x="9259418" y="5609180"/>
            <a:ext cx="1186594" cy="46526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" dirty="0"/>
              <a:t>Mot de base</a:t>
            </a:r>
          </a:p>
        </p:txBody>
      </p:sp>
    </p:spTree>
    <p:extLst>
      <p:ext uri="{BB962C8B-B14F-4D97-AF65-F5344CB8AC3E}">
        <p14:creationId xmlns:p14="http://schemas.microsoft.com/office/powerpoint/2010/main" val="237777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96965" y="1931589"/>
            <a:ext cx="333777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Lis les mots.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Découvre </a:t>
            </a:r>
          </a:p>
          <a:p>
            <a:pPr algn="ctr"/>
            <a:r>
              <a:rPr lang="fr-CA" sz="3200" b="1" dirty="0">
                <a:solidFill>
                  <a:srgbClr val="27235C"/>
                </a:solidFill>
                <a:latin typeface="Comic Sans MS" panose="030F0702030302020204" pitchFamily="66" charset="0"/>
              </a:rPr>
              <a:t>le mot de base.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6" y="476612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73089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41977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5" y="1103916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mot de base, c’est un petit mot comme « fleur » ou « école ».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Un truc, essaie de placer le mot dans </a:t>
            </a:r>
            <a:r>
              <a:rPr lang="fr-CA" sz="4000" i="1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L’arbre des mots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Le mot de base, c’est le tronc de l’arbre.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77" y="3645407"/>
            <a:ext cx="1078523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 rot="21029988">
            <a:off x="2455922" y="4514107"/>
            <a:ext cx="2910994" cy="165783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Ellipse 3"/>
          <p:cNvSpPr/>
          <p:nvPr>
            <p:custDataLst>
              <p:tags r:id="rId9"/>
            </p:custDataLst>
          </p:nvPr>
        </p:nvSpPr>
        <p:spPr>
          <a:xfrm rot="20852671">
            <a:off x="3603525" y="5706558"/>
            <a:ext cx="914400" cy="31491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800" dirty="0"/>
              <a:t>Mot de base</a:t>
            </a:r>
          </a:p>
        </p:txBody>
      </p:sp>
    </p:spTree>
    <p:extLst>
      <p:ext uri="{BB962C8B-B14F-4D97-AF65-F5344CB8AC3E}">
        <p14:creationId xmlns:p14="http://schemas.microsoft.com/office/powerpoint/2010/main" val="93625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grpSp>
        <p:nvGrpSpPr>
          <p:cNvPr id="5" name="Groupe 4"/>
          <p:cNvGrpSpPr/>
          <p:nvPr>
            <p:custDataLst>
              <p:tags r:id="rId5"/>
            </p:custDataLst>
          </p:nvPr>
        </p:nvGrpSpPr>
        <p:grpSpPr>
          <a:xfrm>
            <a:off x="3301438" y="875444"/>
            <a:ext cx="5526111" cy="5526111"/>
            <a:chOff x="3301438" y="875444"/>
            <a:chExt cx="5526111" cy="5526111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172389" y="1945592"/>
              <a:ext cx="3568606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facette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forêt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forte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fruitée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8" y="409480"/>
            <a:ext cx="58815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Trouve le mot de base parmi ces mots.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3586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416782" y="188966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Bravo, tu as trouvé!</a:t>
            </a:r>
          </a:p>
        </p:txBody>
      </p:sp>
      <p:pic>
        <p:nvPicPr>
          <p:cNvPr id="17" name="Image 16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e 14"/>
          <p:cNvGrpSpPr/>
          <p:nvPr>
            <p:custDataLst>
              <p:tags r:id="rId9"/>
            </p:custDataLst>
          </p:nvPr>
        </p:nvGrpSpPr>
        <p:grpSpPr>
          <a:xfrm>
            <a:off x="4655190" y="779563"/>
            <a:ext cx="5526111" cy="5526111"/>
            <a:chOff x="3301438" y="875444"/>
            <a:chExt cx="5526111" cy="55261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AA56A95-977A-1241-92C1-3DD4D6AB6F5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301438" y="875444"/>
              <a:ext cx="5526111" cy="5526111"/>
            </a:xfrm>
            <a:prstGeom prst="ellipse">
              <a:avLst/>
            </a:prstGeom>
            <a:solidFill>
              <a:srgbClr val="272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4DB09D9-3675-104B-9E2E-8823F97629B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48862" y="1009095"/>
              <a:ext cx="5267333" cy="5267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35F57F-071C-D447-8EF8-1DED42879FE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172389" y="1945592"/>
              <a:ext cx="3568606" cy="3477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facette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forêt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forte</a:t>
              </a:r>
            </a:p>
            <a:p>
              <a:pPr marL="857250" indent="-857250">
                <a:buFont typeface="Wingdings" pitchFamily="2" charset="2"/>
                <a:buChar char="ü"/>
              </a:pPr>
              <a:r>
                <a:rPr lang="fr-CA" sz="5500" dirty="0">
                  <a:solidFill>
                    <a:srgbClr val="27235C"/>
                  </a:solidFill>
                  <a:latin typeface="Comic Sans MS" panose="030F0702030302020204" pitchFamily="66" charset="0"/>
                </a:rPr>
                <a:t>fruitée</a:t>
              </a:r>
            </a:p>
          </p:txBody>
        </p:sp>
      </p:grpSp>
      <p:sp>
        <p:nvSpPr>
          <p:cNvPr id="21" name="Ellipse 20"/>
          <p:cNvSpPr/>
          <p:nvPr>
            <p:custDataLst>
              <p:tags r:id="rId10"/>
            </p:custDataLst>
          </p:nvPr>
        </p:nvSpPr>
        <p:spPr>
          <a:xfrm>
            <a:off x="5525049" y="2623946"/>
            <a:ext cx="3960595" cy="10106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à coins arrondis 21"/>
          <p:cNvSpPr/>
          <p:nvPr>
            <p:custDataLst>
              <p:tags r:id="rId11"/>
            </p:custDataLst>
          </p:nvPr>
        </p:nvSpPr>
        <p:spPr>
          <a:xfrm>
            <a:off x="518678" y="2099272"/>
            <a:ext cx="3285024" cy="2886691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3" y="2477555"/>
            <a:ext cx="2986280" cy="2239711"/>
          </a:xfrm>
          <a:prstGeom prst="rect">
            <a:avLst/>
          </a:prstGeom>
          <a:ln w="19050">
            <a:solidFill>
              <a:srgbClr val="9BD5E8"/>
            </a:solidFill>
          </a:ln>
        </p:spPr>
      </p:pic>
    </p:spTree>
    <p:extLst>
      <p:ext uri="{BB962C8B-B14F-4D97-AF65-F5344CB8AC3E}">
        <p14:creationId xmlns:p14="http://schemas.microsoft.com/office/powerpoint/2010/main" val="64440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/>
          <p:cNvSpPr txBox="1"/>
          <p:nvPr>
            <p:custDataLst>
              <p:tags r:id="rId1"/>
            </p:custDataLst>
          </p:nvPr>
        </p:nvSpPr>
        <p:spPr>
          <a:xfrm>
            <a:off x="9823704" y="6316718"/>
            <a:ext cx="23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90F121-27EE-054A-9550-0BE47FBB733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59152" y="0"/>
            <a:ext cx="9832848" cy="683592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075" y="6094801"/>
            <a:ext cx="1190413" cy="5107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2436E5-7148-844C-8A69-CC7C72A8E1A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96654" y="5161895"/>
            <a:ext cx="1941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dirty="0">
                <a:ln w="0"/>
                <a:solidFill>
                  <a:srgbClr val="28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forêt</a:t>
            </a:r>
            <a:endParaRPr lang="fr-CA" sz="5400" b="0" cap="none" spc="0" dirty="0">
              <a:ln w="0"/>
              <a:solidFill>
                <a:srgbClr val="28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à coins arrondis 2">
            <a:extLst>
              <a:ext uri="{FF2B5EF4-FFF2-40B4-BE49-F238E27FC236}">
                <a16:creationId xmlns:a16="http://schemas.microsoft.com/office/drawing/2014/main" id="{321193D8-0D51-E945-A244-1279516D8D8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081" y="470868"/>
            <a:ext cx="2316071" cy="1047035"/>
          </a:xfrm>
          <a:prstGeom prst="roundRect">
            <a:avLst/>
          </a:prstGeom>
          <a:noFill/>
          <a:ln w="28575" cap="flat" cmpd="sng" algn="ctr">
            <a:solidFill>
              <a:srgbClr val="28235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fr-CA" sz="3200" dirty="0">
                <a:ln>
                  <a:solidFill>
                    <a:srgbClr val="28235C"/>
                  </a:solidFill>
                </a:ln>
                <a:solidFill>
                  <a:srgbClr val="28235C"/>
                </a:solidFill>
                <a:latin typeface="Comic Sans MS" panose="030F0702030302020204" pitchFamily="66" charset="0"/>
              </a:rPr>
              <a:t>forêt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486BC-9220-F545-8B03-85D7F411A5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12424" y="6550223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C08EF4-0F49-2B49-B23D-FAF4C8E01CB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" y="2268929"/>
            <a:ext cx="23591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200" dirty="0">
                <a:solidFill>
                  <a:srgbClr val="28235C"/>
                </a:solidFill>
                <a:latin typeface="Comic Sans MS" panose="030F0702030302020204" pitchFamily="66" charset="0"/>
              </a:rPr>
              <a:t>Ce mot n’a pas d’ajout comme un préfixe ou un suffixe.</a:t>
            </a:r>
          </a:p>
        </p:txBody>
      </p:sp>
    </p:spTree>
    <p:extLst>
      <p:ext uri="{BB962C8B-B14F-4D97-AF65-F5344CB8AC3E}">
        <p14:creationId xmlns:p14="http://schemas.microsoft.com/office/powerpoint/2010/main" val="21958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482806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49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27A65EEE-37B2-E748-8C42-DE56053D9870}" vid="{E6A6956F-A410-644D-A34E-97A75552F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</TotalTime>
  <Words>453</Words>
  <Application>Microsoft Macintosh PowerPoint</Application>
  <PresentationFormat>Grand écran</PresentationFormat>
  <Paragraphs>130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Gill Sans</vt:lpstr>
      <vt:lpstr>Wingdings</vt:lpstr>
      <vt:lpstr>morneau</vt:lpstr>
      <vt:lpstr>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Beaupré-Boivin, Kathy</cp:lastModifiedBy>
  <cp:revision>163</cp:revision>
  <dcterms:created xsi:type="dcterms:W3CDTF">2018-02-13T21:23:20Z</dcterms:created>
  <dcterms:modified xsi:type="dcterms:W3CDTF">2021-05-25T18:32:47Z</dcterms:modified>
</cp:coreProperties>
</file>