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5" r:id="rId3"/>
    <p:sldId id="277" r:id="rId4"/>
    <p:sldId id="293" r:id="rId5"/>
    <p:sldId id="294" r:id="rId6"/>
    <p:sldId id="295" r:id="rId7"/>
    <p:sldId id="296" r:id="rId8"/>
    <p:sldId id="279" r:id="rId9"/>
    <p:sldId id="297" r:id="rId10"/>
    <p:sldId id="298" r:id="rId11"/>
    <p:sldId id="299" r:id="rId12"/>
    <p:sldId id="300" r:id="rId13"/>
    <p:sldId id="301" r:id="rId14"/>
    <p:sldId id="302" r:id="rId15"/>
    <p:sldId id="281" r:id="rId16"/>
    <p:sldId id="304" r:id="rId17"/>
    <p:sldId id="305" r:id="rId18"/>
    <p:sldId id="303" r:id="rId19"/>
    <p:sldId id="306" r:id="rId20"/>
    <p:sldId id="307" r:id="rId21"/>
    <p:sldId id="308" r:id="rId22"/>
    <p:sldId id="28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D61"/>
    <a:srgbClr val="27235C"/>
    <a:srgbClr val="163D69"/>
    <a:srgbClr val="28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CD950-D152-3A44-AE4D-064BC83E5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E72E6-2A4C-F04B-9014-E77D76D6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7AF746-B9F7-1C4A-A888-F343CDBD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01791-AEFF-874B-979F-F93391A0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55C11-40F9-244A-948A-EA88AEF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AC301-46E1-C748-96D6-B2DA4FC8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F0E1BF-FC26-6040-8235-FD2818F0A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60F4A-2B2C-E64E-9600-DE4F0219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1DCEB-0342-2744-A16F-56F8CD95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BB5FD-0F5C-5A4C-85EE-67D7F12C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8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D45B17-DEC9-8E45-A74A-718512F16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90A42-F267-1B41-A134-C46D813A1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55885-B84B-424C-922C-CDD05FAF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AC8DE-F438-0542-9DDA-FF78040A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D28F1-6AEB-4E46-835D-5FB53B95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DB48A-D399-2546-8001-4D8DA405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34E89-50C2-C449-9308-F770233B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9A7EA-9171-C948-B466-FF855753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A49D9-0566-644E-872A-F0D3D6B8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EE7BA-FB07-3E48-8AC2-F96BC677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E71DA-E99C-5843-9D7E-A58A8033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08EC5D-775A-E24E-9B12-0E652D67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AF196-F24E-7B4B-B1B3-5123FA32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65B301-C468-B14E-9801-03F1B559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30ABE-2543-944F-B6E8-C056AB5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46C60-B627-1B44-AF88-D06A7314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003C1-3853-364D-B1FF-DC292DCAC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B9630C-B8F5-E448-81DD-590EE2D06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E1ABFD-4EF8-424B-B27D-F5FA7BD7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40735-D485-8241-ABBA-FA3FDAC5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EE14B-0946-054D-B748-9A3456BA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715F8-A48F-384A-809C-D07DBDCE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5BD62D-90C6-FD4E-B294-EB454D22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29F008-E0E7-1343-84E6-66FCD5D3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7EFFD4-6178-4C4B-A2AA-82952A9B7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862D83-8C2D-6F48-8CAF-7CEAF50F0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A6F941-6F45-0E46-8461-C55E2D5D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A8EF8D-1169-0A45-AC97-5B672C86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CC4D66-47AC-544B-8866-5F849F52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9344C-E7A6-2B4D-BAAA-F328C43C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213524-C286-B449-ABCD-A05B5F83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82433-06D5-B44C-A8BF-1B91A83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7136BD-6C62-B943-A774-C8965912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856353-E1F6-BF4C-9370-1DACC5AD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1C4F0B-5F9C-A846-BA0B-702DA716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2F97E5-640E-F147-AE13-BEED9F0B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3354A-857B-4F45-820B-BD0AC0D4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D7C61-239E-DB4D-ABED-C740DD7C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43FA30-B250-B14D-8D92-603DA49C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20C8F9-1B3F-9648-AAAD-83C8F806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EA9ACF-0474-494A-8CFA-D0696075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77FB9-C6E9-B746-BBC2-16F88567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16A57-0E5F-3146-8FB1-2E312831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26A4F0-A90E-1D48-A82B-AA771FEA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03FA9-671F-8C41-ABF1-011A351D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506C78-3457-1E49-9BAB-89FED158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0CED4-EA8C-2F41-AE48-F3E8625C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947272-C591-4246-B3B2-DF335012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DB09D-AFD3-8347-BEA2-3ED24237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549C8-5E57-6544-B70B-59BD4B9D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AC73E-808F-2A42-B062-B03EB9856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F7CD9-4581-D746-81CD-CB86E61DD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73BD2-D0E0-5747-9B39-42C8283D0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3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3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3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3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8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5.png"/><Relationship Id="rId2" Type="http://schemas.openxmlformats.org/officeDocument/2006/relationships/tags" Target="../tags/tag125.xml"/><Relationship Id="rId16" Type="http://schemas.openxmlformats.org/officeDocument/2006/relationships/image" Target="../media/image10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8.xml"/><Relationship Id="rId15" Type="http://schemas.openxmlformats.org/officeDocument/2006/relationships/image" Target="../media/image6.emf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image" Target="../media/image3.png"/><Relationship Id="rId4" Type="http://schemas.openxmlformats.org/officeDocument/2006/relationships/tags" Target="../tags/tag137.xml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1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4.emf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3.png"/><Relationship Id="rId5" Type="http://schemas.openxmlformats.org/officeDocument/2006/relationships/tags" Target="../tags/tag14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1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4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3.png"/><Relationship Id="rId5" Type="http://schemas.openxmlformats.org/officeDocument/2006/relationships/tags" Target="../tags/tag15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11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4.emf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3.png"/><Relationship Id="rId5" Type="http://schemas.openxmlformats.org/officeDocument/2006/relationships/tags" Target="../tags/tag16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61.xml"/><Relationship Id="rId9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image" Target="../media/image11.pn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4.emf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3.png"/><Relationship Id="rId5" Type="http://schemas.openxmlformats.org/officeDocument/2006/relationships/tags" Target="../tags/tag17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.wav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1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4.emf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3.png"/><Relationship Id="rId5" Type="http://schemas.openxmlformats.org/officeDocument/2006/relationships/tags" Target="../tags/tag18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6.emf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5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6.emf"/><Relationship Id="rId4" Type="http://schemas.openxmlformats.org/officeDocument/2006/relationships/tags" Target="../tags/tag198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6.emf"/><Relationship Id="rId4" Type="http://schemas.openxmlformats.org/officeDocument/2006/relationships/tags" Target="../tags/tag59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3.png"/><Relationship Id="rId4" Type="http://schemas.openxmlformats.org/officeDocument/2006/relationships/tags" Target="../tags/tag66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3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88C8CF4-F667-C349-8382-BAE22DBA6E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E532D-117F-8541-83FB-107AD7FF4F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82293" y="4466951"/>
            <a:ext cx="162743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</a:t>
            </a:r>
            <a:r>
              <a:rPr lang="fr-CA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défis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Agrandir » est-ce un mot construit?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2237756"/>
            <a:ext cx="1006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 mot de base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est « grand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Adroit »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est-ce un mot construit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658661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le mot de base est « droit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Chevalier » est-ce un mot construit?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2237756"/>
            <a:ext cx="1006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 mot de base est « 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cheval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Moment »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est-ce un mot construit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658661"/>
            <a:ext cx="1020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c’est un mot de base qui permet de construire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 mot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« 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momentanément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Cousin » est-ce un mot construit?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2237756"/>
            <a:ext cx="1006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c’est un mot de base qui permet de construire les mots « cousine » et « cousinage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Ensoleiller »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est-ce un mot construit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658661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le mot de base est « soleil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Cabane » est-ce un mot construit?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2237756"/>
            <a:ext cx="1006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c’est un mot de base qui permet de construire les mots « cabanon » et « encabaner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Réchaud »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est-ce un mot construit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658661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le mot de base est « chaud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5052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245158" y="484632"/>
            <a:ext cx="5330758" cy="585712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32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préfixe et le suffixe sont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petites unités de sens qui te permettent de construire les mots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6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Ces ajouts sont les feuilles dans </a:t>
            </a:r>
            <a:r>
              <a:rPr lang="fr-CA" sz="3200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L’arbre des mots.</a:t>
            </a:r>
            <a:endParaRPr lang="fr-CA" sz="48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B3C07D2-28B6-6548-8429-EB15B20BA49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093156" y="251892"/>
            <a:ext cx="1114507" cy="11085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BA5D84-E116-2F4D-BBC0-85E2B42CB0B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741487" y="260280"/>
            <a:ext cx="1229925" cy="1223348"/>
          </a:xfrm>
          <a:prstGeom prst="rect">
            <a:avLst/>
          </a:prstGeom>
        </p:spPr>
      </p:pic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7908" y="3386327"/>
            <a:ext cx="1221166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510698" y="4924279"/>
            <a:ext cx="1861557" cy="14174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</p:spTree>
    <p:extLst>
      <p:ext uri="{BB962C8B-B14F-4D97-AF65-F5344CB8AC3E}">
        <p14:creationId xmlns:p14="http://schemas.microsoft.com/office/powerpoint/2010/main" val="2081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06887" y="1934012"/>
            <a:ext cx="35782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Découvre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le sens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d’un suffixe.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603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366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Chambrette » signifie « une petite chambre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8" y="3212537"/>
            <a:ext cx="8263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car le suffixe « -</a:t>
            </a:r>
            <a:r>
              <a:rPr lang="fr-C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ette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 signifie « petit » ou un « diminutif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383291" y="2855778"/>
            <a:ext cx="2541055" cy="2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8083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Défeuiller » signifie « l’action d’enlever les feuilles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8" y="3212537"/>
            <a:ext cx="8263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car le préfixe « dé- » signifie « la cessation » et le suffixe « -er » signifie « l’action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383291" y="2855778"/>
            <a:ext cx="2541055" cy="2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7699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Placier » signifie « l’action de faire un plat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8" y="3212537"/>
            <a:ext cx="7697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car le suffixe « -</a:t>
            </a:r>
            <a:r>
              <a:rPr lang="fr-C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ier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 signifie « le métier » ou « l’agent ». Un placier, c’est la personne responsable de placer les gens dans une salle de spectacle.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383291" y="2855778"/>
            <a:ext cx="2541055" cy="2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7699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Libraire » signifie « la personne qui est libre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8" y="3212537"/>
            <a:ext cx="7697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car le suffixe « -aire » signifie « qui se rapporte ». Libraire, c’est la personne qui travaille dans une librairie. Un libraire se rapporte aux livres.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383291" y="2855778"/>
            <a:ext cx="2541055" cy="2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32467" y="824047"/>
            <a:ext cx="8083389" cy="520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7767" y="1317384"/>
            <a:ext cx="7613995" cy="1596397"/>
            <a:chOff x="2367767" y="1317384"/>
            <a:chExt cx="7613995" cy="1497910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1447251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4"/>
              <a:ext cx="6539137" cy="1222616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1299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 </a:t>
              </a:r>
            </a:p>
            <a:p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Je sais que tu aimes les défis!</a:t>
              </a:r>
              <a:endParaRPr lang="fr-CA" sz="2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367767" y="2711214"/>
            <a:ext cx="7613995" cy="2877063"/>
            <a:chOff x="2367767" y="1317384"/>
            <a:chExt cx="7613995" cy="2699568"/>
          </a:xfrm>
        </p:grpSpPr>
        <p:pic>
          <p:nvPicPr>
            <p:cNvPr id="29" name="Image 2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99B58416-39D5-5846-B1B1-447031170B2F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311503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317384"/>
              <a:ext cx="6539137" cy="2654847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748870" y="1355282"/>
              <a:ext cx="5721643" cy="266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Je </a:t>
              </a:r>
              <a:r>
                <a:rPr lang="fr-CA" sz="25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te propose de jouer à un jeu-questionnaire. Tu devras te rappeler de ce que tu as appris sur les familles de mots, le sens des affixes et la construction des mots. </a:t>
              </a:r>
              <a:endParaRPr lang="fr-CA" sz="25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Tu veux essayer</a:t>
              </a:r>
              <a:r>
                <a:rPr lang="fr-CA" sz="25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?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endParaRPr lang="fr-CA" sz="25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F180C6-7D1F-BA46-8576-9F7B2DCF65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1EE960D-B5D7-E944-ADAE-B9B9F65886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21660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8030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8083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Allonger » signifie « l’action de rendre plus long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8" y="3212537"/>
            <a:ext cx="8263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car dans ce mot, le préfixe « a- » signifie « le passage d’un état à un autre » et le suffixe « -er » signifie « l’action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650945" y="2786230"/>
            <a:ext cx="2541055" cy="2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771085" y="640080"/>
            <a:ext cx="6179023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ont un sens. 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 signification du préfixe ou du suffixe peut t’aider à découvrir le sens du mot construit.</a:t>
            </a:r>
            <a:endParaRPr kumimoji="0" lang="fr-FR" sz="40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sym typeface="Calibri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à coins arrondis 11"/>
          <p:cNvSpPr/>
          <p:nvPr>
            <p:custDataLst>
              <p:tags r:id="rId7"/>
            </p:custDataLst>
          </p:nvPr>
        </p:nvSpPr>
        <p:spPr>
          <a:xfrm>
            <a:off x="7324344" y="5199479"/>
            <a:ext cx="1704839" cy="63919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atin typeface="Comic Sans MS" panose="030F0702030302020204" pitchFamily="66" charset="0"/>
              </a:rPr>
              <a:t>journal</a:t>
            </a:r>
            <a:endParaRPr lang="fr-CA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 à coins arrondis 15"/>
          <p:cNvSpPr/>
          <p:nvPr>
            <p:custDataLst>
              <p:tags r:id="rId8"/>
            </p:custDataLst>
          </p:nvPr>
        </p:nvSpPr>
        <p:spPr>
          <a:xfrm>
            <a:off x="8869302" y="5203921"/>
            <a:ext cx="988023" cy="63475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atin typeface="Comic Sans MS" panose="030F0702030302020204" pitchFamily="66" charset="0"/>
              </a:rPr>
              <a:t>iste</a:t>
            </a:r>
            <a:endParaRPr lang="fr-CA" sz="3200" dirty="0">
              <a:latin typeface="Comic Sans MS" panose="030F0702030302020204" pitchFamily="66" charset="0"/>
            </a:endParaRPr>
          </a:p>
        </p:txBody>
      </p:sp>
      <p:sp>
        <p:nvSpPr>
          <p:cNvPr id="3" name="Pensées 2"/>
          <p:cNvSpPr/>
          <p:nvPr>
            <p:custDataLst>
              <p:tags r:id="rId9"/>
            </p:custDataLst>
          </p:nvPr>
        </p:nvSpPr>
        <p:spPr>
          <a:xfrm>
            <a:off x="6803136" y="3856303"/>
            <a:ext cx="4663440" cy="1029563"/>
          </a:xfrm>
          <a:prstGeom prst="cloudCallout">
            <a:avLst>
              <a:gd name="adj1" fmla="val -12402"/>
              <a:gd name="adj2" fmla="val 87368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Personne qui écrit des articles dans un journal.</a:t>
            </a: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</p:spTree>
    <p:extLst>
      <p:ext uri="{BB962C8B-B14F-4D97-AF65-F5344CB8AC3E}">
        <p14:creationId xmlns:p14="http://schemas.microsoft.com/office/powerpoint/2010/main" val="6260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771085" y="640080"/>
            <a:ext cx="6179023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Rappelle-toi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de la même famille, le mot de base, le mot construit et le sens des affixes peuvent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t’aider à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lire et écrire les mots.</a:t>
            </a:r>
            <a:endParaRPr kumimoji="0" lang="fr-FR" sz="40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285192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6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Ami et amitié sont-ils des mots de la même famille?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ils ont un lien de sens.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Animal et animalier sont-ils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des mots de la même famille?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990694"/>
            <a:ext cx="1020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ils ont un lien de sens. L’animalier est la personne qui s’occupe des animaux.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866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Auto et automne sont-ils des mots de la même famille?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ils n’ont pas de liens de sens.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Dent et dentiste sont-ils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des mots de la même famille?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990694"/>
            <a:ext cx="1020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ils ont un lien de sens. Le dentiste est la personne qui soigne les dents.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8714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able et tablier sont-ils des mots de la même famille?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ils ont un lien de sens.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Heure et heureux sont-ils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des mots de la même famille?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990694"/>
            <a:ext cx="1020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ils n’ont pas de lien de sens. Le mot « heure » a un lien de sens avec « horaire ». 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Rose et rouge sont-ils des mots de la même famille?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ils n’ont pas de lien de sens. 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Mont et monter sont-ils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des mots de la même famille?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990694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ils ont un lien de sens.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5" y="1103916"/>
            <a:ext cx="5468454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Une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famille de mots regroupe tous les mots formés à partir d’un mot de base qui te fait penser à une même idée, comme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blanc », « blanche » et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blancheur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53992" y="1771685"/>
            <a:ext cx="51347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Maintenant,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découvre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fr-CA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mots construits.</a:t>
            </a:r>
            <a:endParaRPr lang="fr-CA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86606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9450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825" y="184223"/>
            <a:ext cx="777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Vrai ou faux, à toi de relever le défi!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Renard » est-ce un mot construit?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2237756"/>
            <a:ext cx="1006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Faux, c’est un mot de base qui permet de construire les mots « renarde » et « renardeau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Retard »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est-ce un mot construit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658661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Vrai, le mot de base est « tard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15" grpId="0" animBg="1"/>
      <p:bldP spid="17" grpId="0"/>
      <p:bldP spid="19" grpId="0"/>
      <p:bldP spid="1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1144</Words>
  <Application>Microsoft Office PowerPoint</Application>
  <PresentationFormat>Grand écran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ヒラギノ角ゴ ProN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101</cp:revision>
  <dcterms:created xsi:type="dcterms:W3CDTF">2018-02-13T21:23:20Z</dcterms:created>
  <dcterms:modified xsi:type="dcterms:W3CDTF">2022-04-20T18:45:29Z</dcterms:modified>
</cp:coreProperties>
</file>